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Calibri" panose="020F0502020204030204" pitchFamily="34" charset="0"/>
      <p:regular r:id="rId21"/>
      <p:bold r:id="rId22"/>
      <p:italic r:id="rId23"/>
      <p:boldItalic r:id="rId24"/>
    </p:embeddedFont>
    <p:embeddedFont>
      <p:font typeface="Montserrat" panose="020B0604020202020204" charset="0"/>
      <p:regular r:id="rId25"/>
      <p:bold r:id="rId26"/>
      <p:italic r:id="rId27"/>
      <p:boldItalic r:id="rId28"/>
    </p:embeddedFont>
    <p:embeddedFont>
      <p:font typeface="Nunito" panose="020B060402020202020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DCE4B0B-A679-4986-B303-00CE1A61A761}">
  <a:tblStyle styleId="{BDCE4B0B-A679-4986-B303-00CE1A61A761}"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300" d="100"/>
          <a:sy n="300" d="100"/>
        </p:scale>
        <p:origin x="-2232" y="-13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Miguel</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7fbf3733c8_9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7fbf3733c8_9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Anthony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7fbf3733c8_3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7fbf3733c8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Philip</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7fbf3733c8_3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7fbf3733c8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Philip</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7fbf3733c8_3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7fbf3733c8_3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Philip</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7fbf3733c8_3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7fbf3733c8_3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Gustavo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7fbf3733c8_4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7fbf3733c8_4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Gustavo</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7fbf3733c8_4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7fbf3733c8_4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Gustavo</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8399390fdc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8399390fdc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8399390fdc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8399390fdc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7fbf3733c8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7fbf3733c8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Miguel</a:t>
            </a: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7fbf3733c8_9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7fbf3733c8_9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Miguel</a:t>
            </a: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7fbf3733c8_9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7fbf3733c8_9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Miguel</a:t>
            </a: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7fbf3733c8_9_5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7fbf3733c8_9_5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Miguel</a:t>
            </a: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fbf3733c8_9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fbf3733c8_9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Anthony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399390fdc_2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399390fdc_2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Anthony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7fbf3733c8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7fbf3733c8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Anthony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7fbf3733c8_9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7fbf3733c8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Anthony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Autofit/>
          </a:bodyPr>
          <a:lstStyle>
            <a:lvl1pPr marL="457200" lvl="0" indent="-311150" algn="ctr">
              <a:spcBef>
                <a:spcPts val="0"/>
              </a:spcBef>
              <a:spcAft>
                <a:spcPts val="0"/>
              </a:spcAft>
              <a:buSzPts val="1300"/>
              <a:buChar char="●"/>
              <a:defRPr/>
            </a:lvl1pPr>
            <a:lvl2pPr marL="914400" lvl="1" indent="-298450" algn="ctr">
              <a:spcBef>
                <a:spcPts val="1600"/>
              </a:spcBef>
              <a:spcAft>
                <a:spcPts val="0"/>
              </a:spcAft>
              <a:buSzPts val="1100"/>
              <a:buChar char="○"/>
              <a:defRPr/>
            </a:lvl2pPr>
            <a:lvl3pPr marL="1371600" lvl="2" indent="-298450" algn="ctr">
              <a:spcBef>
                <a:spcPts val="1600"/>
              </a:spcBef>
              <a:spcAft>
                <a:spcPts val="0"/>
              </a:spcAft>
              <a:buSzPts val="1100"/>
              <a:buChar char="■"/>
              <a:defRPr/>
            </a:lvl3pPr>
            <a:lvl4pPr marL="1828800" lvl="3" indent="-298450" algn="ctr">
              <a:spcBef>
                <a:spcPts val="1600"/>
              </a:spcBef>
              <a:spcAft>
                <a:spcPts val="0"/>
              </a:spcAft>
              <a:buSzPts val="1100"/>
              <a:buChar char="●"/>
              <a:defRPr/>
            </a:lvl4pPr>
            <a:lvl5pPr marL="2286000" lvl="4" indent="-298450" algn="ctr">
              <a:spcBef>
                <a:spcPts val="1600"/>
              </a:spcBef>
              <a:spcAft>
                <a:spcPts val="0"/>
              </a:spcAft>
              <a:buSzPts val="1100"/>
              <a:buChar char="○"/>
              <a:defRPr/>
            </a:lvl5pPr>
            <a:lvl6pPr marL="2743200" lvl="5" indent="-298450" algn="ctr">
              <a:spcBef>
                <a:spcPts val="1600"/>
              </a:spcBef>
              <a:spcAft>
                <a:spcPts val="0"/>
              </a:spcAft>
              <a:buSzPts val="1100"/>
              <a:buChar char="■"/>
              <a:defRPr/>
            </a:lvl6pPr>
            <a:lvl7pPr marL="3200400" lvl="6" indent="-298450" algn="ctr">
              <a:spcBef>
                <a:spcPts val="1600"/>
              </a:spcBef>
              <a:spcAft>
                <a:spcPts val="0"/>
              </a:spcAft>
              <a:buSzPts val="1100"/>
              <a:buChar char="●"/>
              <a:defRPr/>
            </a:lvl7pPr>
            <a:lvl8pPr marL="3657600" lvl="7" indent="-298450" algn="ctr">
              <a:spcBef>
                <a:spcPts val="1600"/>
              </a:spcBef>
              <a:spcAft>
                <a:spcPts val="0"/>
              </a:spcAft>
              <a:buSzPts val="1100"/>
              <a:buChar char="○"/>
              <a:defRPr/>
            </a:lvl8pPr>
            <a:lvl9pPr marL="4114800" lvl="8" indent="-298450" algn="ctr">
              <a:spcBef>
                <a:spcPts val="1600"/>
              </a:spcBef>
              <a:spcAft>
                <a:spcPts val="160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xfrm>
            <a:off x="1858703" y="1365633"/>
            <a:ext cx="5361300" cy="144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980000"/>
                </a:solidFill>
              </a:rPr>
              <a:t>ACME</a:t>
            </a:r>
            <a:r>
              <a:rPr lang="en"/>
              <a:t> </a:t>
            </a:r>
            <a:r>
              <a:rPr lang="en">
                <a:solidFill>
                  <a:srgbClr val="666666"/>
                </a:solidFill>
              </a:rPr>
              <a:t>Systems Inc.</a:t>
            </a:r>
            <a:endParaRPr>
              <a:solidFill>
                <a:srgbClr val="666666"/>
              </a:solidFill>
            </a:endParaRPr>
          </a:p>
          <a:p>
            <a:pPr marL="0" lvl="0" indent="0" algn="ctr" rtl="0">
              <a:spcBef>
                <a:spcPts val="0"/>
              </a:spcBef>
              <a:spcAft>
                <a:spcPts val="0"/>
              </a:spcAft>
              <a:buNone/>
            </a:pPr>
            <a:r>
              <a:rPr lang="en">
                <a:solidFill>
                  <a:srgbClr val="666666"/>
                </a:solidFill>
              </a:rPr>
              <a:t>Project </a:t>
            </a:r>
            <a:r>
              <a:rPr lang="en">
                <a:solidFill>
                  <a:srgbClr val="980000"/>
                </a:solidFill>
              </a:rPr>
              <a:t>ETHOS</a:t>
            </a:r>
            <a:endParaRPr>
              <a:solidFill>
                <a:srgbClr val="980000"/>
              </a:solidFill>
            </a:endParaRPr>
          </a:p>
        </p:txBody>
      </p:sp>
      <p:sp>
        <p:nvSpPr>
          <p:cNvPr id="129" name="Google Shape;129;p13"/>
          <p:cNvSpPr txBox="1">
            <a:spLocks noGrp="1"/>
          </p:cNvSpPr>
          <p:nvPr>
            <p:ph type="subTitle" idx="1"/>
          </p:nvPr>
        </p:nvSpPr>
        <p:spPr>
          <a:xfrm>
            <a:off x="1858700" y="2563810"/>
            <a:ext cx="5361300" cy="1481700"/>
          </a:xfrm>
          <a:prstGeom prst="rect">
            <a:avLst/>
          </a:prstGeom>
        </p:spPr>
        <p:txBody>
          <a:bodyPr spcFirstLastPara="1" wrap="square" lIns="91425" tIns="91425" rIns="91425" bIns="91425" anchor="t" anchorCtr="0">
            <a:noAutofit/>
          </a:bodyPr>
          <a:lstStyle/>
          <a:p>
            <a:pPr marL="0" lvl="0" indent="0" algn="ctr" rtl="0">
              <a:lnSpc>
                <a:spcPct val="115000"/>
              </a:lnSpc>
              <a:spcBef>
                <a:spcPts val="900"/>
              </a:spcBef>
              <a:spcAft>
                <a:spcPts val="0"/>
              </a:spcAft>
              <a:buNone/>
            </a:pPr>
            <a:r>
              <a:rPr lang="en" sz="1000" b="1">
                <a:solidFill>
                  <a:srgbClr val="AF7B51"/>
                </a:solidFill>
                <a:latin typeface="Montserrat"/>
                <a:ea typeface="Montserrat"/>
                <a:cs typeface="Montserrat"/>
                <a:sym typeface="Montserrat"/>
              </a:rPr>
              <a:t>ISM 6106</a:t>
            </a:r>
            <a:endParaRPr sz="1000" b="1">
              <a:solidFill>
                <a:srgbClr val="AF7B51"/>
              </a:solidFill>
              <a:latin typeface="Montserrat"/>
              <a:ea typeface="Montserrat"/>
              <a:cs typeface="Montserrat"/>
              <a:sym typeface="Montserrat"/>
            </a:endParaRPr>
          </a:p>
          <a:p>
            <a:pPr marL="0" lvl="0" indent="0" algn="ctr" rtl="0">
              <a:lnSpc>
                <a:spcPct val="115000"/>
              </a:lnSpc>
              <a:spcBef>
                <a:spcPts val="900"/>
              </a:spcBef>
              <a:spcAft>
                <a:spcPts val="0"/>
              </a:spcAft>
              <a:buNone/>
            </a:pPr>
            <a:r>
              <a:rPr lang="en" sz="1000">
                <a:solidFill>
                  <a:srgbClr val="AF7B51"/>
                </a:solidFill>
                <a:latin typeface="Montserrat"/>
                <a:ea typeface="Montserrat"/>
                <a:cs typeface="Montserrat"/>
                <a:sym typeface="Montserrat"/>
              </a:rPr>
              <a:t>Miguel Acuna</a:t>
            </a:r>
            <a:endParaRPr sz="1000">
              <a:solidFill>
                <a:srgbClr val="AF7B51"/>
              </a:solidFill>
              <a:latin typeface="Montserrat"/>
              <a:ea typeface="Montserrat"/>
              <a:cs typeface="Montserrat"/>
              <a:sym typeface="Montserrat"/>
            </a:endParaRPr>
          </a:p>
          <a:p>
            <a:pPr marL="0" lvl="0" indent="0" algn="ctr" rtl="0">
              <a:lnSpc>
                <a:spcPct val="115000"/>
              </a:lnSpc>
              <a:spcBef>
                <a:spcPts val="900"/>
              </a:spcBef>
              <a:spcAft>
                <a:spcPts val="0"/>
              </a:spcAft>
              <a:buClr>
                <a:schemeClr val="dk1"/>
              </a:buClr>
              <a:buSzPts val="1100"/>
              <a:buFont typeface="Arial"/>
              <a:buNone/>
            </a:pPr>
            <a:r>
              <a:rPr lang="en" sz="1000">
                <a:solidFill>
                  <a:srgbClr val="AF7B51"/>
                </a:solidFill>
                <a:latin typeface="Montserrat"/>
                <a:ea typeface="Montserrat"/>
                <a:cs typeface="Montserrat"/>
                <a:sym typeface="Montserrat"/>
              </a:rPr>
              <a:t>Philip Dacosta</a:t>
            </a:r>
            <a:endParaRPr sz="1000">
              <a:solidFill>
                <a:srgbClr val="AF7B51"/>
              </a:solidFill>
              <a:latin typeface="Montserrat"/>
              <a:ea typeface="Montserrat"/>
              <a:cs typeface="Montserrat"/>
              <a:sym typeface="Montserrat"/>
            </a:endParaRPr>
          </a:p>
          <a:p>
            <a:pPr marL="0" lvl="0" indent="0" algn="ctr" rtl="0">
              <a:lnSpc>
                <a:spcPct val="115000"/>
              </a:lnSpc>
              <a:spcBef>
                <a:spcPts val="900"/>
              </a:spcBef>
              <a:spcAft>
                <a:spcPts val="0"/>
              </a:spcAft>
              <a:buClr>
                <a:schemeClr val="dk1"/>
              </a:buClr>
              <a:buSzPts val="1100"/>
              <a:buFont typeface="Arial"/>
              <a:buNone/>
            </a:pPr>
            <a:r>
              <a:rPr lang="en" sz="1000">
                <a:solidFill>
                  <a:srgbClr val="AF7B51"/>
                </a:solidFill>
                <a:latin typeface="Montserrat"/>
                <a:ea typeface="Montserrat"/>
                <a:cs typeface="Montserrat"/>
                <a:sym typeface="Montserrat"/>
              </a:rPr>
              <a:t>Gustavo Pinedo</a:t>
            </a:r>
            <a:endParaRPr sz="1000">
              <a:solidFill>
                <a:srgbClr val="AF7B51"/>
              </a:solidFill>
              <a:latin typeface="Montserrat"/>
              <a:ea typeface="Montserrat"/>
              <a:cs typeface="Montserrat"/>
              <a:sym typeface="Montserrat"/>
            </a:endParaRPr>
          </a:p>
          <a:p>
            <a:pPr marL="0" lvl="0" indent="0" algn="ctr" rtl="0">
              <a:lnSpc>
                <a:spcPct val="115000"/>
              </a:lnSpc>
              <a:spcBef>
                <a:spcPts val="900"/>
              </a:spcBef>
              <a:spcAft>
                <a:spcPts val="900"/>
              </a:spcAft>
              <a:buClr>
                <a:schemeClr val="dk1"/>
              </a:buClr>
              <a:buSzPts val="1100"/>
              <a:buFont typeface="Arial"/>
              <a:buNone/>
            </a:pPr>
            <a:r>
              <a:rPr lang="en" sz="1000">
                <a:solidFill>
                  <a:srgbClr val="AF7B51"/>
                </a:solidFill>
                <a:latin typeface="Montserrat"/>
                <a:ea typeface="Montserrat"/>
                <a:cs typeface="Montserrat"/>
                <a:sym typeface="Montserrat"/>
              </a:rPr>
              <a:t>Anthony Ramos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2"/>
          <p:cNvSpPr txBox="1">
            <a:spLocks noGrp="1"/>
          </p:cNvSpPr>
          <p:nvPr>
            <p:ph type="title"/>
          </p:nvPr>
        </p:nvSpPr>
        <p:spPr>
          <a:xfrm>
            <a:off x="819150" y="845600"/>
            <a:ext cx="7505700" cy="65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Ethos Specifications Cont.</a:t>
            </a:r>
            <a:endParaRPr/>
          </a:p>
        </p:txBody>
      </p:sp>
      <p:sp>
        <p:nvSpPr>
          <p:cNvPr id="220" name="Google Shape;220;p22"/>
          <p:cNvSpPr txBox="1">
            <a:spLocks noGrp="1"/>
          </p:cNvSpPr>
          <p:nvPr>
            <p:ph type="body" idx="1"/>
          </p:nvPr>
        </p:nvSpPr>
        <p:spPr>
          <a:xfrm>
            <a:off x="819150" y="1449300"/>
            <a:ext cx="7505700" cy="3256800"/>
          </a:xfrm>
          <a:prstGeom prst="rect">
            <a:avLst/>
          </a:prstGeom>
        </p:spPr>
        <p:txBody>
          <a:bodyPr spcFirstLastPara="1" wrap="square" lIns="91425" tIns="91425" rIns="91425" bIns="91425" anchor="t" anchorCtr="0">
            <a:noAutofit/>
          </a:bodyPr>
          <a:lstStyle/>
          <a:p>
            <a:pPr marL="457200" lvl="0" indent="-304800" algn="l" rtl="0">
              <a:spcBef>
                <a:spcPts val="900"/>
              </a:spcBef>
              <a:spcAft>
                <a:spcPts val="0"/>
              </a:spcAft>
              <a:buClr>
                <a:srgbClr val="2D3B45"/>
              </a:buClr>
              <a:buSzPts val="1200"/>
              <a:buAutoNum type="arabicPeriod" startAt="4"/>
            </a:pPr>
            <a:r>
              <a:rPr lang="en" sz="1200" b="1">
                <a:solidFill>
                  <a:srgbClr val="2D3B45"/>
                </a:solidFill>
              </a:rPr>
              <a:t>Access Group Management</a:t>
            </a:r>
            <a:endParaRPr sz="1200" b="1">
              <a:solidFill>
                <a:srgbClr val="2D3B45"/>
              </a:solidFill>
            </a:endParaRPr>
          </a:p>
          <a:p>
            <a:pPr marL="914400" lvl="1" indent="-304800" algn="l" rtl="0">
              <a:spcBef>
                <a:spcPts val="0"/>
              </a:spcBef>
              <a:spcAft>
                <a:spcPts val="0"/>
              </a:spcAft>
              <a:buClr>
                <a:srgbClr val="2D3B45"/>
              </a:buClr>
              <a:buSzPts val="1200"/>
              <a:buChar char="●"/>
            </a:pPr>
            <a:r>
              <a:rPr lang="en" sz="1200" b="1">
                <a:solidFill>
                  <a:srgbClr val="2D3B45"/>
                </a:solidFill>
              </a:rPr>
              <a:t>Develop Groups</a:t>
            </a:r>
            <a:endParaRPr sz="1200" b="1">
              <a:solidFill>
                <a:srgbClr val="2D3B45"/>
              </a:solidFill>
            </a:endParaRPr>
          </a:p>
          <a:p>
            <a:pPr marL="1371600" lvl="2" indent="-304800" algn="l" rtl="0">
              <a:spcBef>
                <a:spcPts val="0"/>
              </a:spcBef>
              <a:spcAft>
                <a:spcPts val="0"/>
              </a:spcAft>
              <a:buClr>
                <a:srgbClr val="2D3B45"/>
              </a:buClr>
              <a:buSzPts val="1200"/>
              <a:buChar char="■"/>
            </a:pPr>
            <a:r>
              <a:rPr lang="en" sz="1200">
                <a:solidFill>
                  <a:srgbClr val="2D3B45"/>
                </a:solidFill>
              </a:rPr>
              <a:t>Must be able to add groups</a:t>
            </a:r>
            <a:endParaRPr sz="1200">
              <a:solidFill>
                <a:srgbClr val="2D3B45"/>
              </a:solidFill>
            </a:endParaRPr>
          </a:p>
          <a:p>
            <a:pPr marL="1371600" lvl="2" indent="-304800" algn="l" rtl="0">
              <a:spcBef>
                <a:spcPts val="0"/>
              </a:spcBef>
              <a:spcAft>
                <a:spcPts val="0"/>
              </a:spcAft>
              <a:buClr>
                <a:srgbClr val="2D3B45"/>
              </a:buClr>
              <a:buSzPts val="1200"/>
              <a:buChar char="■"/>
            </a:pPr>
            <a:r>
              <a:rPr lang="en" sz="1200">
                <a:solidFill>
                  <a:srgbClr val="2D3B45"/>
                </a:solidFill>
              </a:rPr>
              <a:t>Must be able to remove and add groups</a:t>
            </a:r>
            <a:endParaRPr sz="1200">
              <a:solidFill>
                <a:srgbClr val="2D3B45"/>
              </a:solidFill>
            </a:endParaRPr>
          </a:p>
          <a:p>
            <a:pPr marL="1371600" lvl="2" indent="-304800" algn="l" rtl="0">
              <a:spcBef>
                <a:spcPts val="0"/>
              </a:spcBef>
              <a:spcAft>
                <a:spcPts val="0"/>
              </a:spcAft>
              <a:buClr>
                <a:srgbClr val="2D3B45"/>
              </a:buClr>
              <a:buSzPts val="1200"/>
              <a:buChar char="■"/>
            </a:pPr>
            <a:r>
              <a:rPr lang="en" sz="1200">
                <a:solidFill>
                  <a:srgbClr val="2D3B45"/>
                </a:solidFill>
              </a:rPr>
              <a:t>Must be able to suspend groups</a:t>
            </a:r>
            <a:endParaRPr sz="1200">
              <a:solidFill>
                <a:srgbClr val="2D3B45"/>
              </a:solidFill>
            </a:endParaRPr>
          </a:p>
          <a:p>
            <a:pPr marL="1371600" lvl="2" indent="-304800" algn="l" rtl="0">
              <a:spcBef>
                <a:spcPts val="0"/>
              </a:spcBef>
              <a:spcAft>
                <a:spcPts val="0"/>
              </a:spcAft>
              <a:buClr>
                <a:srgbClr val="2D3B45"/>
              </a:buClr>
              <a:buSzPts val="1200"/>
              <a:buChar char="■"/>
            </a:pPr>
            <a:r>
              <a:rPr lang="en" sz="1200">
                <a:solidFill>
                  <a:srgbClr val="2D3B45"/>
                </a:solidFill>
              </a:rPr>
              <a:t>Must have the ability to assign users to a group</a:t>
            </a:r>
            <a:endParaRPr sz="1200">
              <a:solidFill>
                <a:srgbClr val="2D3B45"/>
              </a:solidFill>
            </a:endParaRPr>
          </a:p>
          <a:p>
            <a:pPr marL="457200" lvl="0" indent="-304800" algn="l" rtl="0">
              <a:spcBef>
                <a:spcPts val="0"/>
              </a:spcBef>
              <a:spcAft>
                <a:spcPts val="0"/>
              </a:spcAft>
              <a:buClr>
                <a:srgbClr val="2D3B45"/>
              </a:buClr>
              <a:buSzPts val="1200"/>
              <a:buAutoNum type="arabicPeriod" startAt="4"/>
            </a:pPr>
            <a:r>
              <a:rPr lang="en" sz="1200" b="1">
                <a:solidFill>
                  <a:srgbClr val="2D3B45"/>
                </a:solidFill>
              </a:rPr>
              <a:t>Reporting Capabilities</a:t>
            </a:r>
            <a:endParaRPr sz="1200" b="1">
              <a:solidFill>
                <a:srgbClr val="2D3B45"/>
              </a:solidFill>
            </a:endParaRPr>
          </a:p>
          <a:p>
            <a:pPr marL="914400" lvl="1" indent="-304800" algn="l" rtl="0">
              <a:spcBef>
                <a:spcPts val="0"/>
              </a:spcBef>
              <a:spcAft>
                <a:spcPts val="0"/>
              </a:spcAft>
              <a:buClr>
                <a:srgbClr val="2D3B45"/>
              </a:buClr>
              <a:buSzPts val="1200"/>
              <a:buChar char="●"/>
            </a:pPr>
            <a:r>
              <a:rPr lang="en" sz="1200" b="1">
                <a:solidFill>
                  <a:srgbClr val="2D3B45"/>
                </a:solidFill>
              </a:rPr>
              <a:t>Develop Reports</a:t>
            </a:r>
            <a:endParaRPr sz="1200" b="1">
              <a:solidFill>
                <a:srgbClr val="2D3B45"/>
              </a:solidFill>
            </a:endParaRPr>
          </a:p>
          <a:p>
            <a:pPr marL="1371600" lvl="2" indent="-304800" algn="l" rtl="0">
              <a:spcBef>
                <a:spcPts val="0"/>
              </a:spcBef>
              <a:spcAft>
                <a:spcPts val="0"/>
              </a:spcAft>
              <a:buClr>
                <a:srgbClr val="2D3B45"/>
              </a:buClr>
              <a:buSzPts val="1200"/>
              <a:buChar char="■"/>
            </a:pPr>
            <a:r>
              <a:rPr lang="en" sz="1200">
                <a:solidFill>
                  <a:srgbClr val="2D3B45"/>
                </a:solidFill>
              </a:rPr>
              <a:t>The ability to report on system licenses</a:t>
            </a:r>
            <a:endParaRPr sz="1200">
              <a:solidFill>
                <a:srgbClr val="2D3B45"/>
              </a:solidFill>
            </a:endParaRPr>
          </a:p>
          <a:p>
            <a:pPr marL="1371600" lvl="2" indent="-304800" algn="l" rtl="0">
              <a:spcBef>
                <a:spcPts val="0"/>
              </a:spcBef>
              <a:spcAft>
                <a:spcPts val="0"/>
              </a:spcAft>
              <a:buClr>
                <a:srgbClr val="2D3B45"/>
              </a:buClr>
              <a:buSzPts val="1200"/>
              <a:buChar char="■"/>
            </a:pPr>
            <a:r>
              <a:rPr lang="en" sz="1200">
                <a:solidFill>
                  <a:srgbClr val="2D3B45"/>
                </a:solidFill>
              </a:rPr>
              <a:t>The ability to report on employee management events</a:t>
            </a:r>
            <a:endParaRPr sz="1200">
              <a:solidFill>
                <a:srgbClr val="2D3B45"/>
              </a:solidFill>
            </a:endParaRPr>
          </a:p>
          <a:p>
            <a:pPr marL="1371600" lvl="2" indent="-304800" algn="l" rtl="0">
              <a:spcBef>
                <a:spcPts val="0"/>
              </a:spcBef>
              <a:spcAft>
                <a:spcPts val="0"/>
              </a:spcAft>
              <a:buClr>
                <a:srgbClr val="2D3B45"/>
              </a:buClr>
              <a:buSzPts val="1200"/>
              <a:buChar char="■"/>
            </a:pPr>
            <a:r>
              <a:rPr lang="en" sz="1200">
                <a:solidFill>
                  <a:srgbClr val="2D3B45"/>
                </a:solidFill>
              </a:rPr>
              <a:t>The ability of successful and failure events</a:t>
            </a:r>
            <a:endParaRPr sz="1200">
              <a:solidFill>
                <a:srgbClr val="2D3B45"/>
              </a:solidFill>
            </a:endParaRPr>
          </a:p>
          <a:p>
            <a:pPr marL="1371600" lvl="2" indent="-304800" algn="l" rtl="0">
              <a:spcBef>
                <a:spcPts val="0"/>
              </a:spcBef>
              <a:spcAft>
                <a:spcPts val="0"/>
              </a:spcAft>
              <a:buClr>
                <a:srgbClr val="2D3B45"/>
              </a:buClr>
              <a:buSzPts val="1200"/>
              <a:buChar char="■"/>
            </a:pPr>
            <a:r>
              <a:rPr lang="en" sz="1200">
                <a:solidFill>
                  <a:srgbClr val="2D3B45"/>
                </a:solidFill>
              </a:rPr>
              <a:t>The ability to provide a log of user access history</a:t>
            </a:r>
            <a:endParaRPr sz="1200">
              <a:solidFill>
                <a:srgbClr val="2D3B45"/>
              </a:solidFill>
            </a:endParaRPr>
          </a:p>
          <a:p>
            <a:pPr marL="457200" lvl="0" indent="-304800" algn="l" rtl="0">
              <a:spcBef>
                <a:spcPts val="0"/>
              </a:spcBef>
              <a:spcAft>
                <a:spcPts val="0"/>
              </a:spcAft>
              <a:buClr>
                <a:srgbClr val="2D3B45"/>
              </a:buClr>
              <a:buSzPts val="1200"/>
              <a:buAutoNum type="arabicPeriod" startAt="4"/>
            </a:pPr>
            <a:r>
              <a:rPr lang="en" sz="1200" b="1">
                <a:solidFill>
                  <a:srgbClr val="2D3B45"/>
                </a:solidFill>
              </a:rPr>
              <a:t>Connect to Database</a:t>
            </a:r>
            <a:endParaRPr sz="1200" b="1">
              <a:solidFill>
                <a:srgbClr val="2D3B45"/>
              </a:solidFill>
            </a:endParaRPr>
          </a:p>
          <a:p>
            <a:pPr marL="914400" lvl="1" indent="-304800" algn="l" rtl="0">
              <a:spcBef>
                <a:spcPts val="0"/>
              </a:spcBef>
              <a:spcAft>
                <a:spcPts val="0"/>
              </a:spcAft>
              <a:buClr>
                <a:srgbClr val="2D3B45"/>
              </a:buClr>
              <a:buSzPts val="1200"/>
              <a:buChar char="●"/>
            </a:pPr>
            <a:r>
              <a:rPr lang="en" sz="1200">
                <a:solidFill>
                  <a:srgbClr val="2D3B45"/>
                </a:solidFill>
              </a:rPr>
              <a:t>Connect to a database for backup and reporting</a:t>
            </a:r>
            <a:endParaRPr sz="1200">
              <a:solidFill>
                <a:srgbClr val="2D3B45"/>
              </a:solidFill>
            </a:endParaRPr>
          </a:p>
        </p:txBody>
      </p:sp>
      <p:pic>
        <p:nvPicPr>
          <p:cNvPr id="221" name="Google Shape;221;p22"/>
          <p:cNvPicPr preferRelativeResize="0"/>
          <p:nvPr/>
        </p:nvPicPr>
        <p:blipFill>
          <a:blip r:embed="rId3">
            <a:alphaModFix/>
          </a:blip>
          <a:stretch>
            <a:fillRect/>
          </a:stretch>
        </p:blipFill>
        <p:spPr>
          <a:xfrm>
            <a:off x="6797800" y="3569578"/>
            <a:ext cx="2016524" cy="1259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6" name="Google Shape;226;p23"/>
          <p:cNvPicPr preferRelativeResize="0"/>
          <p:nvPr/>
        </p:nvPicPr>
        <p:blipFill>
          <a:blip r:embed="rId3">
            <a:alphaModFix/>
          </a:blip>
          <a:stretch>
            <a:fillRect/>
          </a:stretch>
        </p:blipFill>
        <p:spPr>
          <a:xfrm>
            <a:off x="526925" y="298925"/>
            <a:ext cx="8384974" cy="4633124"/>
          </a:xfrm>
          <a:prstGeom prst="rect">
            <a:avLst/>
          </a:prstGeom>
          <a:noFill/>
          <a:ln>
            <a:noFill/>
          </a:ln>
        </p:spPr>
      </p:pic>
      <p:sp>
        <p:nvSpPr>
          <p:cNvPr id="227" name="Google Shape;227;p23"/>
          <p:cNvSpPr txBox="1">
            <a:spLocks noGrp="1"/>
          </p:cNvSpPr>
          <p:nvPr>
            <p:ph type="title"/>
          </p:nvPr>
        </p:nvSpPr>
        <p:spPr>
          <a:xfrm>
            <a:off x="646300" y="21855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Class Diagram</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4"/>
          <p:cNvSpPr txBox="1">
            <a:spLocks noGrp="1"/>
          </p:cNvSpPr>
          <p:nvPr>
            <p:ph type="title"/>
          </p:nvPr>
        </p:nvSpPr>
        <p:spPr>
          <a:xfrm>
            <a:off x="249525" y="2075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State Diagram : Access Management</a:t>
            </a:r>
            <a:endParaRPr/>
          </a:p>
        </p:txBody>
      </p:sp>
      <p:pic>
        <p:nvPicPr>
          <p:cNvPr id="233" name="Google Shape;233;p24"/>
          <p:cNvPicPr preferRelativeResize="0"/>
          <p:nvPr/>
        </p:nvPicPr>
        <p:blipFill rotWithShape="1">
          <a:blip r:embed="rId3">
            <a:alphaModFix/>
          </a:blip>
          <a:srcRect t="21141"/>
          <a:stretch/>
        </p:blipFill>
        <p:spPr>
          <a:xfrm>
            <a:off x="366200" y="911400"/>
            <a:ext cx="8376048" cy="38397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25"/>
          <p:cNvPicPr preferRelativeResize="0"/>
          <p:nvPr/>
        </p:nvPicPr>
        <p:blipFill rotWithShape="1">
          <a:blip r:embed="rId3">
            <a:alphaModFix/>
          </a:blip>
          <a:srcRect b="2381"/>
          <a:stretch/>
        </p:blipFill>
        <p:spPr>
          <a:xfrm>
            <a:off x="1178800" y="375625"/>
            <a:ext cx="5675849" cy="4500577"/>
          </a:xfrm>
          <a:prstGeom prst="rect">
            <a:avLst/>
          </a:prstGeom>
          <a:noFill/>
          <a:ln>
            <a:noFill/>
          </a:ln>
        </p:spPr>
      </p:pic>
      <p:pic>
        <p:nvPicPr>
          <p:cNvPr id="239" name="Google Shape;239;p25"/>
          <p:cNvPicPr preferRelativeResize="0"/>
          <p:nvPr/>
        </p:nvPicPr>
        <p:blipFill>
          <a:blip r:embed="rId4">
            <a:alphaModFix/>
          </a:blip>
          <a:stretch>
            <a:fillRect/>
          </a:stretch>
        </p:blipFill>
        <p:spPr>
          <a:xfrm>
            <a:off x="6944550" y="270650"/>
            <a:ext cx="1871452" cy="1052692"/>
          </a:xfrm>
          <a:prstGeom prst="rect">
            <a:avLst/>
          </a:prstGeom>
          <a:noFill/>
          <a:ln>
            <a:noFill/>
          </a:ln>
        </p:spPr>
      </p:pic>
      <p:sp>
        <p:nvSpPr>
          <p:cNvPr id="240" name="Google Shape;240;p25"/>
          <p:cNvSpPr/>
          <p:nvPr/>
        </p:nvSpPr>
        <p:spPr>
          <a:xfrm>
            <a:off x="2491425" y="242750"/>
            <a:ext cx="3330900" cy="1010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5"/>
          <p:cNvSpPr txBox="1">
            <a:spLocks noGrp="1"/>
          </p:cNvSpPr>
          <p:nvPr>
            <p:ph type="title"/>
          </p:nvPr>
        </p:nvSpPr>
        <p:spPr>
          <a:xfrm>
            <a:off x="408478" y="270650"/>
            <a:ext cx="64050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Sequence Diagram: Physical Access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6"/>
          <p:cNvSpPr/>
          <p:nvPr/>
        </p:nvSpPr>
        <p:spPr>
          <a:xfrm>
            <a:off x="5072150" y="419650"/>
            <a:ext cx="3710100" cy="4422600"/>
          </a:xfrm>
          <a:prstGeom prst="roundRect">
            <a:avLst>
              <a:gd name="adj" fmla="val 16667"/>
            </a:avLst>
          </a:prstGeom>
          <a:solidFill>
            <a:srgbClr val="1E1D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6"/>
          <p:cNvSpPr txBox="1">
            <a:spLocks noGrp="1"/>
          </p:cNvSpPr>
          <p:nvPr>
            <p:ph type="title"/>
          </p:nvPr>
        </p:nvSpPr>
        <p:spPr>
          <a:xfrm>
            <a:off x="256575" y="184800"/>
            <a:ext cx="7505700" cy="20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Case:</a:t>
            </a:r>
            <a:endParaRPr/>
          </a:p>
          <a:p>
            <a:pPr marL="0" lvl="0" indent="0" algn="l" rtl="0">
              <a:spcBef>
                <a:spcPts val="0"/>
              </a:spcBef>
              <a:spcAft>
                <a:spcPts val="0"/>
              </a:spcAft>
              <a:buNone/>
            </a:pPr>
            <a:r>
              <a:rPr lang="en"/>
              <a:t>Add User </a:t>
            </a:r>
            <a:endParaRPr/>
          </a:p>
          <a:p>
            <a:pPr marL="0" lvl="0" indent="0" algn="l" rtl="0">
              <a:spcBef>
                <a:spcPts val="0"/>
              </a:spcBef>
              <a:spcAft>
                <a:spcPts val="0"/>
              </a:spcAft>
              <a:buNone/>
            </a:pPr>
            <a:r>
              <a:rPr lang="en"/>
              <a:t>System and </a:t>
            </a:r>
            <a:endParaRPr/>
          </a:p>
          <a:p>
            <a:pPr marL="0" lvl="0" indent="0" algn="l" rtl="0">
              <a:spcBef>
                <a:spcPts val="0"/>
              </a:spcBef>
              <a:spcAft>
                <a:spcPts val="0"/>
              </a:spcAft>
              <a:buNone/>
            </a:pPr>
            <a:r>
              <a:rPr lang="en"/>
              <a:t>Group</a:t>
            </a:r>
            <a:endParaRPr/>
          </a:p>
        </p:txBody>
      </p:sp>
      <p:pic>
        <p:nvPicPr>
          <p:cNvPr id="248" name="Google Shape;248;p26"/>
          <p:cNvPicPr preferRelativeResize="0"/>
          <p:nvPr/>
        </p:nvPicPr>
        <p:blipFill rotWithShape="1">
          <a:blip r:embed="rId3">
            <a:alphaModFix/>
          </a:blip>
          <a:srcRect l="5425" t="9474" r="3994" b="1896"/>
          <a:stretch/>
        </p:blipFill>
        <p:spPr>
          <a:xfrm>
            <a:off x="2470775" y="283625"/>
            <a:ext cx="2565650" cy="4576262"/>
          </a:xfrm>
          <a:prstGeom prst="rect">
            <a:avLst/>
          </a:prstGeom>
          <a:noFill/>
          <a:ln>
            <a:noFill/>
          </a:ln>
        </p:spPr>
      </p:pic>
      <p:pic>
        <p:nvPicPr>
          <p:cNvPr id="249" name="Google Shape;249;p26"/>
          <p:cNvPicPr preferRelativeResize="0"/>
          <p:nvPr/>
        </p:nvPicPr>
        <p:blipFill>
          <a:blip r:embed="rId4">
            <a:alphaModFix/>
          </a:blip>
          <a:stretch>
            <a:fillRect/>
          </a:stretch>
        </p:blipFill>
        <p:spPr>
          <a:xfrm>
            <a:off x="5750638" y="489650"/>
            <a:ext cx="2353125" cy="1067000"/>
          </a:xfrm>
          <a:prstGeom prst="rect">
            <a:avLst/>
          </a:prstGeom>
          <a:noFill/>
          <a:ln>
            <a:noFill/>
          </a:ln>
        </p:spPr>
      </p:pic>
      <p:pic>
        <p:nvPicPr>
          <p:cNvPr id="250" name="Google Shape;250;p26"/>
          <p:cNvPicPr preferRelativeResize="0"/>
          <p:nvPr/>
        </p:nvPicPr>
        <p:blipFill rotWithShape="1">
          <a:blip r:embed="rId5">
            <a:alphaModFix/>
          </a:blip>
          <a:srcRect t="9637" b="7499"/>
          <a:stretch/>
        </p:blipFill>
        <p:spPr>
          <a:xfrm>
            <a:off x="5113649" y="1556650"/>
            <a:ext cx="3668600" cy="1423600"/>
          </a:xfrm>
          <a:prstGeom prst="rect">
            <a:avLst/>
          </a:prstGeom>
          <a:noFill/>
          <a:ln>
            <a:noFill/>
          </a:ln>
        </p:spPr>
      </p:pic>
      <p:pic>
        <p:nvPicPr>
          <p:cNvPr id="251" name="Google Shape;251;p26"/>
          <p:cNvPicPr preferRelativeResize="0"/>
          <p:nvPr/>
        </p:nvPicPr>
        <p:blipFill>
          <a:blip r:embed="rId6">
            <a:alphaModFix/>
          </a:blip>
          <a:stretch>
            <a:fillRect/>
          </a:stretch>
        </p:blipFill>
        <p:spPr>
          <a:xfrm>
            <a:off x="5550400" y="2980250"/>
            <a:ext cx="2983526" cy="1712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7"/>
          <p:cNvSpPr txBox="1">
            <a:spLocks noGrp="1"/>
          </p:cNvSpPr>
          <p:nvPr>
            <p:ph type="title"/>
          </p:nvPr>
        </p:nvSpPr>
        <p:spPr>
          <a:xfrm>
            <a:off x="203025" y="17585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Case:</a:t>
            </a:r>
            <a:endParaRPr/>
          </a:p>
          <a:p>
            <a:pPr marL="0" lvl="0" indent="0" algn="l" rtl="0">
              <a:spcBef>
                <a:spcPts val="0"/>
              </a:spcBef>
              <a:spcAft>
                <a:spcPts val="0"/>
              </a:spcAft>
              <a:buNone/>
            </a:pPr>
            <a:r>
              <a:rPr lang="en"/>
              <a:t>Generate</a:t>
            </a:r>
            <a:endParaRPr/>
          </a:p>
          <a:p>
            <a:pPr marL="0" lvl="0" indent="0" algn="l" rtl="0">
              <a:spcBef>
                <a:spcPts val="0"/>
              </a:spcBef>
              <a:spcAft>
                <a:spcPts val="0"/>
              </a:spcAft>
              <a:buNone/>
            </a:pPr>
            <a:r>
              <a:rPr lang="en"/>
              <a:t>Event</a:t>
            </a:r>
            <a:endParaRPr/>
          </a:p>
          <a:p>
            <a:pPr marL="0" lvl="0" indent="0" algn="l" rtl="0">
              <a:spcBef>
                <a:spcPts val="0"/>
              </a:spcBef>
              <a:spcAft>
                <a:spcPts val="0"/>
              </a:spcAft>
              <a:buNone/>
            </a:pPr>
            <a:r>
              <a:rPr lang="en"/>
              <a:t>Report</a:t>
            </a:r>
            <a:endParaRPr/>
          </a:p>
        </p:txBody>
      </p:sp>
      <p:pic>
        <p:nvPicPr>
          <p:cNvPr id="257" name="Google Shape;257;p27"/>
          <p:cNvPicPr preferRelativeResize="0"/>
          <p:nvPr/>
        </p:nvPicPr>
        <p:blipFill>
          <a:blip r:embed="rId3">
            <a:alphaModFix/>
          </a:blip>
          <a:stretch>
            <a:fillRect/>
          </a:stretch>
        </p:blipFill>
        <p:spPr>
          <a:xfrm>
            <a:off x="2036575" y="495250"/>
            <a:ext cx="3012800" cy="4153000"/>
          </a:xfrm>
          <a:prstGeom prst="rect">
            <a:avLst/>
          </a:prstGeom>
          <a:noFill/>
          <a:ln>
            <a:noFill/>
          </a:ln>
        </p:spPr>
      </p:pic>
      <p:sp>
        <p:nvSpPr>
          <p:cNvPr id="258" name="Google Shape;258;p27"/>
          <p:cNvSpPr/>
          <p:nvPr/>
        </p:nvSpPr>
        <p:spPr>
          <a:xfrm>
            <a:off x="5339450" y="260700"/>
            <a:ext cx="3571800" cy="4622100"/>
          </a:xfrm>
          <a:prstGeom prst="roundRect">
            <a:avLst>
              <a:gd name="adj" fmla="val 16667"/>
            </a:avLst>
          </a:prstGeom>
          <a:solidFill>
            <a:srgbClr val="1E1D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9" name="Google Shape;259;p27"/>
          <p:cNvPicPr preferRelativeResize="0"/>
          <p:nvPr/>
        </p:nvPicPr>
        <p:blipFill>
          <a:blip r:embed="rId4">
            <a:alphaModFix/>
          </a:blip>
          <a:stretch>
            <a:fillRect/>
          </a:stretch>
        </p:blipFill>
        <p:spPr>
          <a:xfrm>
            <a:off x="6119875" y="363125"/>
            <a:ext cx="2010950" cy="1369800"/>
          </a:xfrm>
          <a:prstGeom prst="rect">
            <a:avLst/>
          </a:prstGeom>
          <a:noFill/>
          <a:ln>
            <a:noFill/>
          </a:ln>
        </p:spPr>
      </p:pic>
      <p:pic>
        <p:nvPicPr>
          <p:cNvPr id="260" name="Google Shape;260;p27"/>
          <p:cNvPicPr preferRelativeResize="0"/>
          <p:nvPr/>
        </p:nvPicPr>
        <p:blipFill>
          <a:blip r:embed="rId5">
            <a:alphaModFix/>
          </a:blip>
          <a:stretch>
            <a:fillRect/>
          </a:stretch>
        </p:blipFill>
        <p:spPr>
          <a:xfrm>
            <a:off x="5540025" y="1686795"/>
            <a:ext cx="3371225" cy="1456454"/>
          </a:xfrm>
          <a:prstGeom prst="rect">
            <a:avLst/>
          </a:prstGeom>
          <a:noFill/>
          <a:ln>
            <a:noFill/>
          </a:ln>
        </p:spPr>
      </p:pic>
      <p:pic>
        <p:nvPicPr>
          <p:cNvPr id="261" name="Google Shape;261;p27"/>
          <p:cNvPicPr preferRelativeResize="0"/>
          <p:nvPr/>
        </p:nvPicPr>
        <p:blipFill>
          <a:blip r:embed="rId6">
            <a:alphaModFix/>
          </a:blip>
          <a:stretch>
            <a:fillRect/>
          </a:stretch>
        </p:blipFill>
        <p:spPr>
          <a:xfrm>
            <a:off x="5930496" y="3183775"/>
            <a:ext cx="2515325" cy="1668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28"/>
          <p:cNvPicPr preferRelativeResize="0"/>
          <p:nvPr/>
        </p:nvPicPr>
        <p:blipFill rotWithShape="1">
          <a:blip r:embed="rId3">
            <a:alphaModFix/>
          </a:blip>
          <a:srcRect l="7302" t="7365" r="3855" b="3887"/>
          <a:stretch/>
        </p:blipFill>
        <p:spPr>
          <a:xfrm>
            <a:off x="2177200" y="295450"/>
            <a:ext cx="3080401" cy="4619376"/>
          </a:xfrm>
          <a:prstGeom prst="rect">
            <a:avLst/>
          </a:prstGeom>
          <a:noFill/>
          <a:ln>
            <a:noFill/>
          </a:ln>
        </p:spPr>
      </p:pic>
      <p:sp>
        <p:nvSpPr>
          <p:cNvPr id="267" name="Google Shape;267;p28"/>
          <p:cNvSpPr/>
          <p:nvPr/>
        </p:nvSpPr>
        <p:spPr>
          <a:xfrm>
            <a:off x="5348950" y="301550"/>
            <a:ext cx="3571800" cy="4622100"/>
          </a:xfrm>
          <a:prstGeom prst="roundRect">
            <a:avLst>
              <a:gd name="adj" fmla="val 16667"/>
            </a:avLst>
          </a:prstGeom>
          <a:solidFill>
            <a:srgbClr val="1E1D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8" name="Google Shape;268;p28"/>
          <p:cNvPicPr preferRelativeResize="0"/>
          <p:nvPr/>
        </p:nvPicPr>
        <p:blipFill>
          <a:blip r:embed="rId4">
            <a:alphaModFix/>
          </a:blip>
          <a:stretch>
            <a:fillRect/>
          </a:stretch>
        </p:blipFill>
        <p:spPr>
          <a:xfrm>
            <a:off x="5566368" y="602875"/>
            <a:ext cx="3050869" cy="1076776"/>
          </a:xfrm>
          <a:prstGeom prst="rect">
            <a:avLst/>
          </a:prstGeom>
          <a:noFill/>
          <a:ln>
            <a:noFill/>
          </a:ln>
        </p:spPr>
      </p:pic>
      <p:pic>
        <p:nvPicPr>
          <p:cNvPr id="269" name="Google Shape;269;p28"/>
          <p:cNvPicPr preferRelativeResize="0"/>
          <p:nvPr/>
        </p:nvPicPr>
        <p:blipFill>
          <a:blip r:embed="rId5">
            <a:alphaModFix/>
          </a:blip>
          <a:stretch>
            <a:fillRect/>
          </a:stretch>
        </p:blipFill>
        <p:spPr>
          <a:xfrm>
            <a:off x="5960191" y="1679660"/>
            <a:ext cx="1603238" cy="1105930"/>
          </a:xfrm>
          <a:prstGeom prst="rect">
            <a:avLst/>
          </a:prstGeom>
          <a:noFill/>
          <a:ln>
            <a:noFill/>
          </a:ln>
        </p:spPr>
      </p:pic>
      <p:pic>
        <p:nvPicPr>
          <p:cNvPr id="270" name="Google Shape;270;p28"/>
          <p:cNvPicPr preferRelativeResize="0"/>
          <p:nvPr/>
        </p:nvPicPr>
        <p:blipFill>
          <a:blip r:embed="rId6">
            <a:alphaModFix/>
          </a:blip>
          <a:stretch>
            <a:fillRect/>
          </a:stretch>
        </p:blipFill>
        <p:spPr>
          <a:xfrm>
            <a:off x="5453675" y="2785583"/>
            <a:ext cx="3467225" cy="1605417"/>
          </a:xfrm>
          <a:prstGeom prst="rect">
            <a:avLst/>
          </a:prstGeom>
          <a:noFill/>
          <a:ln>
            <a:noFill/>
          </a:ln>
        </p:spPr>
      </p:pic>
      <p:sp>
        <p:nvSpPr>
          <p:cNvPr id="271" name="Google Shape;271;p28"/>
          <p:cNvSpPr txBox="1">
            <a:spLocks noGrp="1"/>
          </p:cNvSpPr>
          <p:nvPr>
            <p:ph type="title"/>
          </p:nvPr>
        </p:nvSpPr>
        <p:spPr>
          <a:xfrm>
            <a:off x="203025" y="17585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Case:</a:t>
            </a:r>
            <a:endParaRPr/>
          </a:p>
          <a:p>
            <a:pPr marL="0" lvl="0" indent="0" algn="l" rtl="0">
              <a:spcBef>
                <a:spcPts val="0"/>
              </a:spcBef>
              <a:spcAft>
                <a:spcPts val="0"/>
              </a:spcAft>
              <a:buNone/>
            </a:pPr>
            <a:r>
              <a:rPr lang="en"/>
              <a:t>Assign Badge</a:t>
            </a:r>
            <a:endParaRPr/>
          </a:p>
          <a:p>
            <a:pPr marL="0" lvl="0" indent="0" algn="l" rtl="0">
              <a:spcBef>
                <a:spcPts val="0"/>
              </a:spcBef>
              <a:spcAft>
                <a:spcPts val="0"/>
              </a:spcAft>
              <a:buNone/>
            </a:pPr>
            <a:r>
              <a:rPr lang="en"/>
              <a:t>to Employee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9"/>
          <p:cNvSpPr txBox="1">
            <a:spLocks noGrp="1"/>
          </p:cNvSpPr>
          <p:nvPr>
            <p:ph type="title"/>
          </p:nvPr>
        </p:nvSpPr>
        <p:spPr>
          <a:xfrm>
            <a:off x="3517050" y="2094450"/>
            <a:ext cx="21099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 you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0"/>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1600"/>
              </a:spcAft>
              <a:buNone/>
            </a:pPr>
            <a:r>
              <a:rPr lang="en" sz="4800">
                <a:latin typeface="Times New Roman"/>
                <a:ea typeface="Times New Roman"/>
                <a:cs typeface="Times New Roman"/>
                <a:sym typeface="Times New Roman"/>
              </a:rPr>
              <a:t>Q &amp; A</a:t>
            </a:r>
            <a:endParaRPr sz="48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4"/>
          <p:cNvSpPr txBox="1">
            <a:spLocks noGrp="1"/>
          </p:cNvSpPr>
          <p:nvPr>
            <p:ph type="title"/>
          </p:nvPr>
        </p:nvSpPr>
        <p:spPr>
          <a:xfrm>
            <a:off x="819150" y="489075"/>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Who are we</a:t>
            </a:r>
            <a:endParaRPr/>
          </a:p>
        </p:txBody>
      </p:sp>
      <p:graphicFrame>
        <p:nvGraphicFramePr>
          <p:cNvPr id="135" name="Google Shape;135;p14"/>
          <p:cNvGraphicFramePr/>
          <p:nvPr>
            <p:extLst>
              <p:ext uri="{D42A27DB-BD31-4B8C-83A1-F6EECF244321}">
                <p14:modId xmlns:p14="http://schemas.microsoft.com/office/powerpoint/2010/main" val="2189114731"/>
              </p:ext>
            </p:extLst>
          </p:nvPr>
        </p:nvGraphicFramePr>
        <p:xfrm>
          <a:off x="819150" y="1296000"/>
          <a:ext cx="7753350" cy="3237425"/>
        </p:xfrm>
        <a:graphic>
          <a:graphicData uri="http://schemas.openxmlformats.org/drawingml/2006/table">
            <a:tbl>
              <a:tblPr>
                <a:noFill/>
                <a:tableStyleId>{BDCE4B0B-A679-4986-B303-00CE1A61A761}</a:tableStyleId>
              </a:tblPr>
              <a:tblGrid>
                <a:gridCol w="1285875">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5324475">
                  <a:extLst>
                    <a:ext uri="{9D8B030D-6E8A-4147-A177-3AD203B41FA5}">
                      <a16:colId xmlns:a16="http://schemas.microsoft.com/office/drawing/2014/main" val="20002"/>
                    </a:ext>
                  </a:extLst>
                </a:gridCol>
              </a:tblGrid>
              <a:tr h="576625">
                <a:tc>
                  <a:txBody>
                    <a:bodyPr/>
                    <a:lstStyle/>
                    <a:p>
                      <a:pPr marL="0" lvl="0" indent="0" algn="ctr" rtl="0">
                        <a:lnSpc>
                          <a:spcPct val="115000"/>
                        </a:lnSpc>
                        <a:spcBef>
                          <a:spcPts val="1200"/>
                        </a:spcBef>
                        <a:spcAft>
                          <a:spcPts val="1200"/>
                        </a:spcAft>
                        <a:buNone/>
                      </a:pPr>
                      <a:r>
                        <a:rPr lang="en" sz="1200" b="1">
                          <a:solidFill>
                            <a:srgbClr val="666666"/>
                          </a:solidFill>
                        </a:rPr>
                        <a:t>Team Members</a:t>
                      </a:r>
                      <a:endParaRPr sz="1200" b="1">
                        <a:solidFill>
                          <a:srgbClr val="666666"/>
                        </a:solidFill>
                      </a:endParaRPr>
                    </a:p>
                  </a:txBody>
                  <a:tcPr marL="63500" marR="63500" marT="63500" marB="635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sz="1200" b="1">
                          <a:solidFill>
                            <a:srgbClr val="666666"/>
                          </a:solidFill>
                        </a:rPr>
                        <a:t>Role</a:t>
                      </a:r>
                      <a:endParaRPr sz="1200" b="1">
                        <a:solidFill>
                          <a:srgbClr val="666666"/>
                        </a:solidFill>
                      </a:endParaRPr>
                    </a:p>
                  </a:txBody>
                  <a:tcPr marL="63500" marR="63500" marT="63500" marB="635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1200"/>
                        </a:spcAft>
                        <a:buNone/>
                      </a:pPr>
                      <a:r>
                        <a:rPr lang="en" sz="1200" b="1">
                          <a:solidFill>
                            <a:srgbClr val="666666"/>
                          </a:solidFill>
                        </a:rPr>
                        <a:t>Responsibilities</a:t>
                      </a:r>
                      <a:endParaRPr sz="1200" b="1">
                        <a:solidFill>
                          <a:srgbClr val="666666"/>
                        </a:solidFill>
                      </a:endParaRPr>
                    </a:p>
                  </a:txBody>
                  <a:tcPr marL="63500" marR="63500" marT="63500" marB="635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97525">
                <a:tc>
                  <a:txBody>
                    <a:bodyPr/>
                    <a:lstStyle/>
                    <a:p>
                      <a:pPr marL="0" lvl="0" indent="0" algn="l" rtl="0">
                        <a:lnSpc>
                          <a:spcPct val="100000"/>
                        </a:lnSpc>
                        <a:spcBef>
                          <a:spcPts val="0"/>
                        </a:spcBef>
                        <a:spcAft>
                          <a:spcPts val="0"/>
                        </a:spcAft>
                        <a:buNone/>
                      </a:pPr>
                      <a:r>
                        <a:rPr lang="en" sz="1000" b="1">
                          <a:solidFill>
                            <a:srgbClr val="434343"/>
                          </a:solidFill>
                          <a:highlight>
                            <a:srgbClr val="FFFFFF"/>
                          </a:highlight>
                        </a:rPr>
                        <a:t>Anthony Ramos</a:t>
                      </a:r>
                      <a:endParaRPr sz="1000" b="1">
                        <a:solidFill>
                          <a:srgbClr val="434343"/>
                        </a:solidFill>
                        <a:highlight>
                          <a:srgbClr val="FFFFFF"/>
                        </a:highlight>
                      </a:endParaRPr>
                    </a:p>
                  </a:txBody>
                  <a:tcPr marL="63500" marR="63500" marT="63500" marB="635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000">
                          <a:solidFill>
                            <a:srgbClr val="666666"/>
                          </a:solidFill>
                        </a:rPr>
                        <a:t>Project Lead</a:t>
                      </a:r>
                      <a:endParaRPr sz="1000">
                        <a:solidFill>
                          <a:srgbClr val="666666"/>
                        </a:solidFill>
                      </a:endParaRPr>
                    </a:p>
                  </a:txBody>
                  <a:tcPr marL="63500" marR="63500" marT="63500" marB="635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457200" lvl="0" indent="-292100" algn="l" rtl="0">
                        <a:lnSpc>
                          <a:spcPct val="100000"/>
                        </a:lnSpc>
                        <a:spcBef>
                          <a:spcPts val="0"/>
                        </a:spcBef>
                        <a:spcAft>
                          <a:spcPts val="0"/>
                        </a:spcAft>
                        <a:buClr>
                          <a:srgbClr val="666666"/>
                        </a:buClr>
                        <a:buSzPts val="1000"/>
                        <a:buAutoNum type="arabicPeriod"/>
                      </a:pPr>
                      <a:r>
                        <a:rPr lang="en" sz="1000">
                          <a:solidFill>
                            <a:srgbClr val="666666"/>
                          </a:solidFill>
                        </a:rPr>
                        <a:t>Lead Code Dev, Manage Eclipse</a:t>
                      </a:r>
                      <a:endParaRPr sz="1000">
                        <a:solidFill>
                          <a:srgbClr val="666666"/>
                        </a:solidFill>
                      </a:endParaRPr>
                    </a:p>
                    <a:p>
                      <a:pPr marL="457200" lvl="0" indent="-292100" algn="l" rtl="0">
                        <a:lnSpc>
                          <a:spcPct val="100000"/>
                        </a:lnSpc>
                        <a:spcBef>
                          <a:spcPts val="0"/>
                        </a:spcBef>
                        <a:spcAft>
                          <a:spcPts val="0"/>
                        </a:spcAft>
                        <a:buClr>
                          <a:srgbClr val="666666"/>
                        </a:buClr>
                        <a:buSzPts val="1000"/>
                        <a:buAutoNum type="arabicPeriod"/>
                      </a:pPr>
                      <a:r>
                        <a:rPr lang="en" sz="1000">
                          <a:solidFill>
                            <a:srgbClr val="666666"/>
                          </a:solidFill>
                        </a:rPr>
                        <a:t>Manage Github</a:t>
                      </a:r>
                      <a:endParaRPr sz="1000">
                        <a:solidFill>
                          <a:srgbClr val="666666"/>
                        </a:solidFill>
                      </a:endParaRPr>
                    </a:p>
                  </a:txBody>
                  <a:tcPr marL="63500" marR="63500" marT="63500" marB="635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771500">
                <a:tc>
                  <a:txBody>
                    <a:bodyPr/>
                    <a:lstStyle/>
                    <a:p>
                      <a:pPr marL="0" lvl="0" indent="0" algn="l" rtl="0">
                        <a:lnSpc>
                          <a:spcPct val="100000"/>
                        </a:lnSpc>
                        <a:spcBef>
                          <a:spcPts val="0"/>
                        </a:spcBef>
                        <a:spcAft>
                          <a:spcPts val="0"/>
                        </a:spcAft>
                        <a:buNone/>
                      </a:pPr>
                      <a:r>
                        <a:rPr lang="en" sz="1000" b="1">
                          <a:solidFill>
                            <a:srgbClr val="434343"/>
                          </a:solidFill>
                          <a:highlight>
                            <a:srgbClr val="FFFFFF"/>
                          </a:highlight>
                        </a:rPr>
                        <a:t>Gustavo Pinedo</a:t>
                      </a:r>
                      <a:endParaRPr sz="1000" b="1">
                        <a:solidFill>
                          <a:srgbClr val="434343"/>
                        </a:solidFill>
                        <a:highlight>
                          <a:srgbClr val="FFFFFF"/>
                        </a:highlight>
                      </a:endParaRPr>
                    </a:p>
                  </a:txBody>
                  <a:tcPr marL="63500" marR="63500" marT="63500" marB="635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000">
                          <a:solidFill>
                            <a:srgbClr val="666666"/>
                          </a:solidFill>
                        </a:rPr>
                        <a:t>QA Tester</a:t>
                      </a:r>
                      <a:endParaRPr sz="1000">
                        <a:solidFill>
                          <a:srgbClr val="666666"/>
                        </a:solidFill>
                      </a:endParaRPr>
                    </a:p>
                  </a:txBody>
                  <a:tcPr marL="63500" marR="63500" marT="63500" marB="635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114300" algn="l" rtl="0">
                        <a:lnSpc>
                          <a:spcPct val="100000"/>
                        </a:lnSpc>
                        <a:spcBef>
                          <a:spcPts val="0"/>
                        </a:spcBef>
                        <a:spcAft>
                          <a:spcPts val="0"/>
                        </a:spcAft>
                        <a:buNone/>
                      </a:pPr>
                      <a:r>
                        <a:rPr lang="en" sz="1000" dirty="0">
                          <a:solidFill>
                            <a:srgbClr val="666666"/>
                          </a:solidFill>
                        </a:rPr>
                        <a:t>1</a:t>
                      </a:r>
                      <a:r>
                        <a:rPr lang="en" sz="1000">
                          <a:solidFill>
                            <a:srgbClr val="666666"/>
                          </a:solidFill>
                        </a:rPr>
                        <a:t>.      Check </a:t>
                      </a:r>
                      <a:r>
                        <a:rPr lang="en" sz="1000" dirty="0">
                          <a:solidFill>
                            <a:srgbClr val="666666"/>
                          </a:solidFill>
                        </a:rPr>
                        <a:t>the diagrams for possible errors that will cause bugs or errors</a:t>
                      </a:r>
                      <a:endParaRPr sz="1000" dirty="0">
                        <a:solidFill>
                          <a:srgbClr val="666666"/>
                        </a:solidFill>
                      </a:endParaRPr>
                    </a:p>
                    <a:p>
                      <a:pPr marL="0" lvl="0" indent="114300" algn="l" rtl="0">
                        <a:lnSpc>
                          <a:spcPct val="100000"/>
                        </a:lnSpc>
                        <a:spcBef>
                          <a:spcPts val="0"/>
                        </a:spcBef>
                        <a:spcAft>
                          <a:spcPts val="0"/>
                        </a:spcAft>
                        <a:buNone/>
                      </a:pPr>
                      <a:r>
                        <a:rPr lang="en" sz="1000" dirty="0">
                          <a:solidFill>
                            <a:srgbClr val="666666"/>
                          </a:solidFill>
                        </a:rPr>
                        <a:t>2.      Run models to ensure all works as planned and give feedback if any problems</a:t>
                      </a:r>
                      <a:endParaRPr sz="1000" dirty="0">
                        <a:solidFill>
                          <a:srgbClr val="666666"/>
                        </a:solidFill>
                      </a:endParaRPr>
                    </a:p>
                    <a:p>
                      <a:pPr marL="0" lvl="0" indent="114300" algn="l" rtl="0">
                        <a:lnSpc>
                          <a:spcPct val="100000"/>
                        </a:lnSpc>
                        <a:spcBef>
                          <a:spcPts val="0"/>
                        </a:spcBef>
                        <a:spcAft>
                          <a:spcPts val="0"/>
                        </a:spcAft>
                        <a:buNone/>
                      </a:pPr>
                      <a:r>
                        <a:rPr lang="en" sz="1000" dirty="0">
                          <a:solidFill>
                            <a:srgbClr val="666666"/>
                          </a:solidFill>
                        </a:rPr>
                        <a:t>3.      Assist QA of eclipse and documentation</a:t>
                      </a:r>
                      <a:endParaRPr sz="1000" dirty="0">
                        <a:solidFill>
                          <a:srgbClr val="666666"/>
                        </a:solidFill>
                      </a:endParaRPr>
                    </a:p>
                    <a:p>
                      <a:pPr marL="0" lvl="0" indent="114300" algn="l" rtl="0">
                        <a:lnSpc>
                          <a:spcPct val="100000"/>
                        </a:lnSpc>
                        <a:spcBef>
                          <a:spcPts val="0"/>
                        </a:spcBef>
                        <a:spcAft>
                          <a:spcPts val="0"/>
                        </a:spcAft>
                        <a:buNone/>
                      </a:pPr>
                      <a:r>
                        <a:rPr lang="en" sz="1000" dirty="0">
                          <a:solidFill>
                            <a:srgbClr val="666666"/>
                          </a:solidFill>
                        </a:rPr>
                        <a:t>4.      Assist in presentation</a:t>
                      </a:r>
                      <a:endParaRPr sz="1000" dirty="0">
                        <a:solidFill>
                          <a:srgbClr val="666666"/>
                        </a:solidFill>
                      </a:endParaRPr>
                    </a:p>
                  </a:txBody>
                  <a:tcPr marL="63500" marR="63500" marT="63500" marB="635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623275">
                <a:tc>
                  <a:txBody>
                    <a:bodyPr/>
                    <a:lstStyle/>
                    <a:p>
                      <a:pPr marL="0" lvl="0" indent="0" algn="l" rtl="0">
                        <a:lnSpc>
                          <a:spcPct val="100000"/>
                        </a:lnSpc>
                        <a:spcBef>
                          <a:spcPts val="0"/>
                        </a:spcBef>
                        <a:spcAft>
                          <a:spcPts val="0"/>
                        </a:spcAft>
                        <a:buNone/>
                      </a:pPr>
                      <a:r>
                        <a:rPr lang="en" sz="1000" b="1">
                          <a:solidFill>
                            <a:srgbClr val="434343"/>
                          </a:solidFill>
                          <a:highlight>
                            <a:srgbClr val="FFFFFF"/>
                          </a:highlight>
                        </a:rPr>
                        <a:t>Miguel Acuna</a:t>
                      </a:r>
                      <a:endParaRPr sz="1000" b="1">
                        <a:solidFill>
                          <a:srgbClr val="434343"/>
                        </a:solidFill>
                        <a:highlight>
                          <a:srgbClr val="FFFFFF"/>
                        </a:highlight>
                      </a:endParaRPr>
                    </a:p>
                  </a:txBody>
                  <a:tcPr marL="63500" marR="63500" marT="63500" marB="635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000">
                          <a:solidFill>
                            <a:srgbClr val="666666"/>
                          </a:solidFill>
                        </a:rPr>
                        <a:t>Director of IT infrastructure</a:t>
                      </a:r>
                      <a:endParaRPr sz="1000">
                        <a:solidFill>
                          <a:srgbClr val="666666"/>
                        </a:solidFill>
                      </a:endParaRPr>
                    </a:p>
                  </a:txBody>
                  <a:tcPr marL="63500" marR="63500" marT="63500" marB="635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457200" lvl="0" indent="-292100" algn="l" rtl="0">
                        <a:lnSpc>
                          <a:spcPct val="100000"/>
                        </a:lnSpc>
                        <a:spcBef>
                          <a:spcPts val="0"/>
                        </a:spcBef>
                        <a:spcAft>
                          <a:spcPts val="0"/>
                        </a:spcAft>
                        <a:buClr>
                          <a:srgbClr val="666666"/>
                        </a:buClr>
                        <a:buSzPts val="1000"/>
                        <a:buAutoNum type="arabicPeriod"/>
                      </a:pPr>
                      <a:r>
                        <a:rPr lang="en" sz="1000">
                          <a:solidFill>
                            <a:srgbClr val="666666"/>
                          </a:solidFill>
                        </a:rPr>
                        <a:t>Manage the Access Management Model Design</a:t>
                      </a:r>
                      <a:endParaRPr sz="1000">
                        <a:solidFill>
                          <a:srgbClr val="666666"/>
                        </a:solidFill>
                      </a:endParaRPr>
                    </a:p>
                    <a:p>
                      <a:pPr marL="457200" lvl="0" indent="-292100" algn="l" rtl="0">
                        <a:lnSpc>
                          <a:spcPct val="100000"/>
                        </a:lnSpc>
                        <a:spcBef>
                          <a:spcPts val="0"/>
                        </a:spcBef>
                        <a:spcAft>
                          <a:spcPts val="0"/>
                        </a:spcAft>
                        <a:buClr>
                          <a:srgbClr val="666666"/>
                        </a:buClr>
                        <a:buSzPts val="1000"/>
                        <a:buAutoNum type="arabicPeriod"/>
                      </a:pPr>
                      <a:r>
                        <a:rPr lang="en" sz="1000">
                          <a:solidFill>
                            <a:srgbClr val="666666"/>
                          </a:solidFill>
                        </a:rPr>
                        <a:t>Manage the Class Diagram</a:t>
                      </a:r>
                      <a:endParaRPr sz="1000">
                        <a:solidFill>
                          <a:srgbClr val="666666"/>
                        </a:solidFill>
                      </a:endParaRPr>
                    </a:p>
                    <a:p>
                      <a:pPr marL="457200" lvl="0" indent="-292100" algn="l" rtl="0">
                        <a:lnSpc>
                          <a:spcPct val="100000"/>
                        </a:lnSpc>
                        <a:spcBef>
                          <a:spcPts val="0"/>
                        </a:spcBef>
                        <a:spcAft>
                          <a:spcPts val="0"/>
                        </a:spcAft>
                        <a:buClr>
                          <a:srgbClr val="666666"/>
                        </a:buClr>
                        <a:buSzPts val="1000"/>
                        <a:buAutoNum type="arabicPeriod"/>
                      </a:pPr>
                      <a:r>
                        <a:rPr lang="en" sz="1000">
                          <a:solidFill>
                            <a:srgbClr val="666666"/>
                          </a:solidFill>
                        </a:rPr>
                        <a:t>Manage the State Diagram</a:t>
                      </a:r>
                      <a:endParaRPr sz="1000">
                        <a:solidFill>
                          <a:srgbClr val="666666"/>
                        </a:solidFill>
                      </a:endParaRPr>
                    </a:p>
                  </a:txBody>
                  <a:tcPr marL="63500" marR="63500" marT="63500" marB="635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768500">
                <a:tc>
                  <a:txBody>
                    <a:bodyPr/>
                    <a:lstStyle/>
                    <a:p>
                      <a:pPr marL="0" lvl="0" indent="0" algn="l" rtl="0">
                        <a:lnSpc>
                          <a:spcPct val="100000"/>
                        </a:lnSpc>
                        <a:spcBef>
                          <a:spcPts val="0"/>
                        </a:spcBef>
                        <a:spcAft>
                          <a:spcPts val="0"/>
                        </a:spcAft>
                        <a:buNone/>
                      </a:pPr>
                      <a:r>
                        <a:rPr lang="en" sz="1000" b="1">
                          <a:solidFill>
                            <a:srgbClr val="434343"/>
                          </a:solidFill>
                          <a:highlight>
                            <a:srgbClr val="FFFFFF"/>
                          </a:highlight>
                        </a:rPr>
                        <a:t>Philip DaCosta</a:t>
                      </a:r>
                      <a:endParaRPr sz="1000" b="1">
                        <a:solidFill>
                          <a:srgbClr val="434343"/>
                        </a:solidFill>
                        <a:highlight>
                          <a:srgbClr val="FFFFFF"/>
                        </a:highlight>
                      </a:endParaRPr>
                    </a:p>
                  </a:txBody>
                  <a:tcPr marL="63500" marR="63500" marT="63500" marB="635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000">
                          <a:solidFill>
                            <a:srgbClr val="666666"/>
                          </a:solidFill>
                        </a:rPr>
                        <a:t>Application Developer Manager</a:t>
                      </a:r>
                      <a:endParaRPr sz="1000">
                        <a:solidFill>
                          <a:srgbClr val="666666"/>
                        </a:solidFill>
                      </a:endParaRPr>
                    </a:p>
                  </a:txBody>
                  <a:tcPr marL="63500" marR="63500" marT="63500" marB="635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457200" lvl="0" indent="-292100" algn="l" rtl="0">
                        <a:lnSpc>
                          <a:spcPct val="100000"/>
                        </a:lnSpc>
                        <a:spcBef>
                          <a:spcPts val="0"/>
                        </a:spcBef>
                        <a:spcAft>
                          <a:spcPts val="0"/>
                        </a:spcAft>
                        <a:buClr>
                          <a:srgbClr val="666666"/>
                        </a:buClr>
                        <a:buSzPts val="1000"/>
                        <a:buAutoNum type="arabicPeriod"/>
                      </a:pPr>
                      <a:r>
                        <a:rPr lang="en" sz="1000" dirty="0">
                          <a:solidFill>
                            <a:srgbClr val="666666"/>
                          </a:solidFill>
                        </a:rPr>
                        <a:t>Project Manager- Facilitation of project and document Management</a:t>
                      </a:r>
                      <a:endParaRPr sz="1000" dirty="0">
                        <a:solidFill>
                          <a:srgbClr val="666666"/>
                        </a:solidFill>
                      </a:endParaRPr>
                    </a:p>
                    <a:p>
                      <a:pPr marL="457200" lvl="0" indent="-292100" algn="l" rtl="0">
                        <a:lnSpc>
                          <a:spcPct val="100000"/>
                        </a:lnSpc>
                        <a:spcBef>
                          <a:spcPts val="0"/>
                        </a:spcBef>
                        <a:spcAft>
                          <a:spcPts val="0"/>
                        </a:spcAft>
                        <a:buClr>
                          <a:srgbClr val="666666"/>
                        </a:buClr>
                        <a:buSzPts val="1000"/>
                        <a:buAutoNum type="arabicPeriod"/>
                      </a:pPr>
                      <a:r>
                        <a:rPr lang="en" sz="1000" dirty="0">
                          <a:solidFill>
                            <a:srgbClr val="666666"/>
                          </a:solidFill>
                        </a:rPr>
                        <a:t>Assist Lead Code dev and QA Eclipse code</a:t>
                      </a:r>
                      <a:endParaRPr sz="1000" dirty="0">
                        <a:solidFill>
                          <a:srgbClr val="666666"/>
                        </a:solidFill>
                      </a:endParaRPr>
                    </a:p>
                    <a:p>
                      <a:pPr marL="457200" lvl="0" indent="-292100" algn="l" rtl="0">
                        <a:lnSpc>
                          <a:spcPct val="100000"/>
                        </a:lnSpc>
                        <a:spcBef>
                          <a:spcPts val="0"/>
                        </a:spcBef>
                        <a:spcAft>
                          <a:spcPts val="0"/>
                        </a:spcAft>
                        <a:buClr>
                          <a:srgbClr val="666666"/>
                        </a:buClr>
                        <a:buSzPts val="1000"/>
                        <a:buAutoNum type="arabicPeriod"/>
                      </a:pPr>
                      <a:r>
                        <a:rPr lang="en" sz="1000" dirty="0">
                          <a:solidFill>
                            <a:srgbClr val="666666"/>
                          </a:solidFill>
                        </a:rPr>
                        <a:t>Manage the Database Implementation</a:t>
                      </a:r>
                      <a:endParaRPr sz="1000" dirty="0">
                        <a:solidFill>
                          <a:srgbClr val="666666"/>
                        </a:solidFill>
                      </a:endParaRPr>
                    </a:p>
                    <a:p>
                      <a:pPr marL="457200" lvl="0" indent="-292100" algn="l" rtl="0">
                        <a:lnSpc>
                          <a:spcPct val="100000"/>
                        </a:lnSpc>
                        <a:spcBef>
                          <a:spcPts val="0"/>
                        </a:spcBef>
                        <a:spcAft>
                          <a:spcPts val="0"/>
                        </a:spcAft>
                        <a:buClr>
                          <a:srgbClr val="666666"/>
                        </a:buClr>
                        <a:buSzPts val="1000"/>
                        <a:buAutoNum type="arabicPeriod"/>
                      </a:pPr>
                      <a:r>
                        <a:rPr lang="en" sz="1000" dirty="0">
                          <a:solidFill>
                            <a:srgbClr val="666666"/>
                          </a:solidFill>
                        </a:rPr>
                        <a:t>Manage the Group Presentation</a:t>
                      </a:r>
                      <a:endParaRPr sz="1000" dirty="0">
                        <a:solidFill>
                          <a:srgbClr val="666666"/>
                        </a:solidFill>
                      </a:endParaRPr>
                    </a:p>
                  </a:txBody>
                  <a:tcPr marL="63500" marR="63500" marT="63500" marB="63500">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5"/>
          <p:cNvSpPr txBox="1">
            <a:spLocks noGrp="1"/>
          </p:cNvSpPr>
          <p:nvPr>
            <p:ph type="body" idx="1"/>
          </p:nvPr>
        </p:nvSpPr>
        <p:spPr>
          <a:xfrm>
            <a:off x="311700" y="2155500"/>
            <a:ext cx="8520600" cy="2486700"/>
          </a:xfrm>
          <a:prstGeom prst="rect">
            <a:avLst/>
          </a:prstGeom>
        </p:spPr>
        <p:txBody>
          <a:bodyPr spcFirstLastPara="1" wrap="square" lIns="91425" tIns="91425" rIns="91425" bIns="91425" anchor="ctr" anchorCtr="0">
            <a:noAutofit/>
          </a:bodyPr>
          <a:lstStyle/>
          <a:p>
            <a:pPr marL="457200" lvl="0" indent="-311150" algn="l" rtl="0">
              <a:lnSpc>
                <a:spcPct val="100000"/>
              </a:lnSpc>
              <a:spcBef>
                <a:spcPts val="0"/>
              </a:spcBef>
              <a:spcAft>
                <a:spcPts val="0"/>
              </a:spcAft>
              <a:buClr>
                <a:srgbClr val="666666"/>
              </a:buClr>
              <a:buSzPts val="1300"/>
              <a:buChar char="●"/>
            </a:pPr>
            <a:r>
              <a:rPr lang="en">
                <a:solidFill>
                  <a:srgbClr val="666666"/>
                </a:solidFill>
              </a:rPr>
              <a:t>ACME Systems Inc. is one of the largest logistics and transportation companies with over 25,000 employees across North America. </a:t>
            </a:r>
            <a:endParaRPr>
              <a:solidFill>
                <a:srgbClr val="666666"/>
              </a:solidFill>
            </a:endParaRPr>
          </a:p>
          <a:p>
            <a:pPr marL="0" lvl="0" indent="0" algn="l" rtl="0">
              <a:lnSpc>
                <a:spcPct val="100000"/>
              </a:lnSpc>
              <a:spcBef>
                <a:spcPts val="0"/>
              </a:spcBef>
              <a:spcAft>
                <a:spcPts val="0"/>
              </a:spcAft>
              <a:buNone/>
            </a:pPr>
            <a:endParaRPr>
              <a:solidFill>
                <a:srgbClr val="666666"/>
              </a:solidFill>
            </a:endParaRPr>
          </a:p>
          <a:p>
            <a:pPr marL="457200" lvl="0" indent="-311150" algn="l" rtl="0">
              <a:lnSpc>
                <a:spcPct val="100000"/>
              </a:lnSpc>
              <a:spcBef>
                <a:spcPts val="0"/>
              </a:spcBef>
              <a:spcAft>
                <a:spcPts val="0"/>
              </a:spcAft>
              <a:buClr>
                <a:srgbClr val="666666"/>
              </a:buClr>
              <a:buSzPts val="1300"/>
              <a:buChar char="●"/>
            </a:pPr>
            <a:r>
              <a:rPr lang="en">
                <a:solidFill>
                  <a:srgbClr val="666666"/>
                </a:solidFill>
              </a:rPr>
              <a:t>Beginning in 2015, ACME Systems Inc. started acquiring small and medium-sized logistics and transportations competitors at a rapid pace in order to acquire market share. </a:t>
            </a:r>
            <a:endParaRPr>
              <a:solidFill>
                <a:srgbClr val="666666"/>
              </a:solidFill>
            </a:endParaRPr>
          </a:p>
          <a:p>
            <a:pPr marL="0" lvl="0" indent="0" algn="l" rtl="0">
              <a:lnSpc>
                <a:spcPct val="100000"/>
              </a:lnSpc>
              <a:spcBef>
                <a:spcPts val="0"/>
              </a:spcBef>
              <a:spcAft>
                <a:spcPts val="0"/>
              </a:spcAft>
              <a:buNone/>
            </a:pPr>
            <a:endParaRPr>
              <a:solidFill>
                <a:srgbClr val="666666"/>
              </a:solidFill>
            </a:endParaRPr>
          </a:p>
          <a:p>
            <a:pPr marL="457200" lvl="0" indent="-311150" algn="l" rtl="0">
              <a:lnSpc>
                <a:spcPct val="100000"/>
              </a:lnSpc>
              <a:spcBef>
                <a:spcPts val="0"/>
              </a:spcBef>
              <a:spcAft>
                <a:spcPts val="0"/>
              </a:spcAft>
              <a:buClr>
                <a:srgbClr val="666666"/>
              </a:buClr>
              <a:buSzPts val="1300"/>
              <a:buChar char="●"/>
            </a:pPr>
            <a:r>
              <a:rPr lang="en">
                <a:solidFill>
                  <a:srgbClr val="666666"/>
                </a:solidFill>
              </a:rPr>
              <a:t>With time, ACME Systems Inc. has begun to integrate these systems into the organization.</a:t>
            </a:r>
            <a:endParaRPr/>
          </a:p>
        </p:txBody>
      </p:sp>
      <p:pic>
        <p:nvPicPr>
          <p:cNvPr id="141" name="Google Shape;141;p15"/>
          <p:cNvPicPr preferRelativeResize="0"/>
          <p:nvPr/>
        </p:nvPicPr>
        <p:blipFill rotWithShape="1">
          <a:blip r:embed="rId3">
            <a:alphaModFix/>
          </a:blip>
          <a:srcRect b="39704"/>
          <a:stretch/>
        </p:blipFill>
        <p:spPr>
          <a:xfrm>
            <a:off x="3405161" y="919378"/>
            <a:ext cx="2103249" cy="1268196"/>
          </a:xfrm>
          <a:prstGeom prst="rect">
            <a:avLst/>
          </a:prstGeom>
          <a:noFill/>
          <a:ln>
            <a:noFill/>
          </a:ln>
        </p:spPr>
      </p:pic>
      <p:sp>
        <p:nvSpPr>
          <p:cNvPr id="142" name="Google Shape;142;p15"/>
          <p:cNvSpPr txBox="1"/>
          <p:nvPr/>
        </p:nvSpPr>
        <p:spPr>
          <a:xfrm>
            <a:off x="3405100" y="2068052"/>
            <a:ext cx="2103300" cy="50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666666"/>
                </a:solidFill>
              </a:rPr>
              <a:t>Systems Inc. </a:t>
            </a:r>
            <a:endParaRPr sz="1800"/>
          </a:p>
        </p:txBody>
      </p:sp>
      <p:sp>
        <p:nvSpPr>
          <p:cNvPr id="143" name="Google Shape;143;p15"/>
          <p:cNvSpPr txBox="1">
            <a:spLocks noGrp="1"/>
          </p:cNvSpPr>
          <p:nvPr>
            <p:ph type="title"/>
          </p:nvPr>
        </p:nvSpPr>
        <p:spPr>
          <a:xfrm>
            <a:off x="819150" y="489075"/>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Who are we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6"/>
          <p:cNvSpPr txBox="1">
            <a:spLocks noGrp="1"/>
          </p:cNvSpPr>
          <p:nvPr>
            <p:ph type="body" idx="1"/>
          </p:nvPr>
        </p:nvSpPr>
        <p:spPr>
          <a:xfrm>
            <a:off x="819150" y="1800200"/>
            <a:ext cx="7953900" cy="28611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Clr>
                <a:srgbClr val="000000"/>
              </a:buClr>
              <a:buSzPts val="1200"/>
              <a:buFont typeface="Times New Roman"/>
              <a:buChar char="●"/>
            </a:pPr>
            <a:r>
              <a:rPr lang="en" sz="1200" b="1">
                <a:solidFill>
                  <a:srgbClr val="000000"/>
                </a:solidFill>
                <a:latin typeface="Times New Roman"/>
                <a:ea typeface="Times New Roman"/>
                <a:cs typeface="Times New Roman"/>
                <a:sym typeface="Times New Roman"/>
              </a:rPr>
              <a:t>Lack of a Access Control Management</a:t>
            </a:r>
            <a:endParaRPr sz="1200" b="1">
              <a:solidFill>
                <a:srgbClr val="000000"/>
              </a:solidFill>
              <a:latin typeface="Times New Roman"/>
              <a:ea typeface="Times New Roman"/>
              <a:cs typeface="Times New Roman"/>
              <a:sym typeface="Times New Roman"/>
            </a:endParaRPr>
          </a:p>
          <a:p>
            <a:pPr marL="914400" lvl="1" indent="-304800" algn="l" rtl="0">
              <a:lnSpc>
                <a:spcPct val="100000"/>
              </a:lnSpc>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Since ACME Systems Inc. is growing rapidly, a system is needed to integrate to various systems since a comprehensive upgrade to the newly acquired companies would be too costly.</a:t>
            </a:r>
            <a:endParaRPr sz="120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200">
              <a:solidFill>
                <a:srgbClr val="000000"/>
              </a:solidFill>
              <a:latin typeface="Times New Roman"/>
              <a:ea typeface="Times New Roman"/>
              <a:cs typeface="Times New Roman"/>
              <a:sym typeface="Times New Roman"/>
            </a:endParaRPr>
          </a:p>
          <a:p>
            <a:pPr marL="457200" lvl="0" indent="-304800" algn="l" rtl="0">
              <a:lnSpc>
                <a:spcPct val="100000"/>
              </a:lnSpc>
              <a:spcBef>
                <a:spcPts val="0"/>
              </a:spcBef>
              <a:spcAft>
                <a:spcPts val="0"/>
              </a:spcAft>
              <a:buClr>
                <a:srgbClr val="000000"/>
              </a:buClr>
              <a:buSzPts val="1200"/>
              <a:buFont typeface="Times New Roman"/>
              <a:buChar char="●"/>
            </a:pPr>
            <a:r>
              <a:rPr lang="en" sz="1200" b="1">
                <a:solidFill>
                  <a:srgbClr val="000000"/>
                </a:solidFill>
                <a:latin typeface="Times New Roman"/>
                <a:ea typeface="Times New Roman"/>
                <a:cs typeface="Times New Roman"/>
                <a:sym typeface="Times New Roman"/>
              </a:rPr>
              <a:t>Insufficient Control Over Volume </a:t>
            </a:r>
            <a:endParaRPr sz="1200" b="1">
              <a:solidFill>
                <a:srgbClr val="000000"/>
              </a:solidFill>
              <a:latin typeface="Times New Roman"/>
              <a:ea typeface="Times New Roman"/>
              <a:cs typeface="Times New Roman"/>
              <a:sym typeface="Times New Roman"/>
            </a:endParaRPr>
          </a:p>
          <a:p>
            <a:pPr marL="914400" lvl="1" indent="-304800" algn="l" rtl="0">
              <a:lnSpc>
                <a:spcPct val="100000"/>
              </a:lnSpc>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Over time, the company has been unable to completely and accurately perform User Access Controls due to the volume of issues related to the IT systems that do not communicate with Active Directory.</a:t>
            </a:r>
            <a:endParaRPr sz="1200">
              <a:solidFill>
                <a:srgbClr val="000000"/>
              </a:solidFill>
              <a:latin typeface="Times New Roman"/>
              <a:ea typeface="Times New Roman"/>
              <a:cs typeface="Times New Roman"/>
              <a:sym typeface="Times New Roman"/>
            </a:endParaRPr>
          </a:p>
          <a:p>
            <a:pPr marL="457200" lvl="0" indent="0" algn="l" rtl="0">
              <a:lnSpc>
                <a:spcPct val="100000"/>
              </a:lnSpc>
              <a:spcBef>
                <a:spcPts val="0"/>
              </a:spcBef>
              <a:spcAft>
                <a:spcPts val="0"/>
              </a:spcAft>
              <a:buNone/>
            </a:pPr>
            <a:endParaRPr sz="1200">
              <a:solidFill>
                <a:srgbClr val="000000"/>
              </a:solidFill>
              <a:latin typeface="Times New Roman"/>
              <a:ea typeface="Times New Roman"/>
              <a:cs typeface="Times New Roman"/>
              <a:sym typeface="Times New Roman"/>
            </a:endParaRPr>
          </a:p>
          <a:p>
            <a:pPr marL="457200" lvl="0" indent="-304800" algn="l" rtl="0">
              <a:lnSpc>
                <a:spcPct val="100000"/>
              </a:lnSpc>
              <a:spcBef>
                <a:spcPts val="0"/>
              </a:spcBef>
              <a:spcAft>
                <a:spcPts val="0"/>
              </a:spcAft>
              <a:buClr>
                <a:srgbClr val="000000"/>
              </a:buClr>
              <a:buSzPts val="1200"/>
              <a:buFont typeface="Times New Roman"/>
              <a:buChar char="●"/>
            </a:pPr>
            <a:r>
              <a:rPr lang="en" sz="1200" b="1">
                <a:solidFill>
                  <a:srgbClr val="000000"/>
                </a:solidFill>
                <a:latin typeface="Times New Roman"/>
                <a:ea typeface="Times New Roman"/>
                <a:cs typeface="Times New Roman"/>
                <a:sym typeface="Times New Roman"/>
              </a:rPr>
              <a:t>Excessive Hours to Manage</a:t>
            </a:r>
            <a:endParaRPr sz="1200" b="1">
              <a:solidFill>
                <a:srgbClr val="000000"/>
              </a:solidFill>
              <a:latin typeface="Times New Roman"/>
              <a:ea typeface="Times New Roman"/>
              <a:cs typeface="Times New Roman"/>
              <a:sym typeface="Times New Roman"/>
            </a:endParaRPr>
          </a:p>
          <a:p>
            <a:pPr marL="914400" lvl="1" indent="-304800" algn="l" rtl="0">
              <a:lnSpc>
                <a:spcPct val="100000"/>
              </a:lnSpc>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Employees are dedicating too many hours to perform access control management.</a:t>
            </a:r>
            <a:endParaRPr sz="1200">
              <a:solidFill>
                <a:srgbClr val="000000"/>
              </a:solidFill>
              <a:latin typeface="Times New Roman"/>
              <a:ea typeface="Times New Roman"/>
              <a:cs typeface="Times New Roman"/>
              <a:sym typeface="Times New Roman"/>
            </a:endParaRPr>
          </a:p>
          <a:p>
            <a:pPr marL="457200" lvl="0" indent="0" algn="l" rtl="0">
              <a:lnSpc>
                <a:spcPct val="100000"/>
              </a:lnSpc>
              <a:spcBef>
                <a:spcPts val="0"/>
              </a:spcBef>
              <a:spcAft>
                <a:spcPts val="0"/>
              </a:spcAft>
              <a:buNone/>
            </a:pPr>
            <a:endParaRPr sz="1200">
              <a:solidFill>
                <a:srgbClr val="000000"/>
              </a:solidFill>
              <a:latin typeface="Times New Roman"/>
              <a:ea typeface="Times New Roman"/>
              <a:cs typeface="Times New Roman"/>
              <a:sym typeface="Times New Roman"/>
            </a:endParaRPr>
          </a:p>
          <a:p>
            <a:pPr marL="457200" lvl="0" indent="-304800" algn="l" rtl="0">
              <a:lnSpc>
                <a:spcPct val="100000"/>
              </a:lnSpc>
              <a:spcBef>
                <a:spcPts val="0"/>
              </a:spcBef>
              <a:spcAft>
                <a:spcPts val="0"/>
              </a:spcAft>
              <a:buClr>
                <a:srgbClr val="000000"/>
              </a:buClr>
              <a:buSzPts val="1200"/>
              <a:buFont typeface="Times New Roman"/>
              <a:buChar char="●"/>
            </a:pPr>
            <a:r>
              <a:rPr lang="en" sz="1200" b="1">
                <a:solidFill>
                  <a:srgbClr val="000000"/>
                </a:solidFill>
                <a:latin typeface="Times New Roman"/>
                <a:ea typeface="Times New Roman"/>
                <a:cs typeface="Times New Roman"/>
                <a:sym typeface="Times New Roman"/>
              </a:rPr>
              <a:t>Unable to Restrict Access to employees</a:t>
            </a:r>
            <a:endParaRPr sz="1200" b="1">
              <a:solidFill>
                <a:srgbClr val="000000"/>
              </a:solidFill>
              <a:latin typeface="Times New Roman"/>
              <a:ea typeface="Times New Roman"/>
              <a:cs typeface="Times New Roman"/>
              <a:sym typeface="Times New Roman"/>
            </a:endParaRPr>
          </a:p>
          <a:p>
            <a:pPr marL="914400" lvl="1" indent="-304800" algn="l" rtl="0">
              <a:lnSpc>
                <a:spcPct val="100000"/>
              </a:lnSpc>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Company is unable to terminate employees access to the offices or premises in a timely manner.</a:t>
            </a:r>
            <a:endParaRPr sz="1200">
              <a:solidFill>
                <a:srgbClr val="000000"/>
              </a:solidFill>
              <a:latin typeface="Times New Roman"/>
              <a:ea typeface="Times New Roman"/>
              <a:cs typeface="Times New Roman"/>
              <a:sym typeface="Times New Roman"/>
            </a:endParaRPr>
          </a:p>
        </p:txBody>
      </p:sp>
      <p:sp>
        <p:nvSpPr>
          <p:cNvPr id="149" name="Google Shape;149;p1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Problems Found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7"/>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Analysis and Recommendations</a:t>
            </a:r>
            <a:endParaRPr/>
          </a:p>
        </p:txBody>
      </p:sp>
      <p:sp>
        <p:nvSpPr>
          <p:cNvPr id="155" name="Google Shape;155;p17"/>
          <p:cNvSpPr txBox="1">
            <a:spLocks noGrp="1"/>
          </p:cNvSpPr>
          <p:nvPr>
            <p:ph type="body" idx="1"/>
          </p:nvPr>
        </p:nvSpPr>
        <p:spPr>
          <a:xfrm>
            <a:off x="819150" y="1639775"/>
            <a:ext cx="7505700" cy="2611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rgbClr val="666666"/>
                </a:solidFill>
                <a:latin typeface="Arial"/>
                <a:ea typeface="Arial"/>
                <a:cs typeface="Arial"/>
                <a:sym typeface="Arial"/>
              </a:rPr>
              <a:t>We need a middleware application system to integrate various legacy and compatible systems (e.g., Active Directory). </a:t>
            </a:r>
            <a:endParaRPr sz="1200">
              <a:solidFill>
                <a:srgbClr val="666666"/>
              </a:solidFill>
              <a:latin typeface="Arial"/>
              <a:ea typeface="Arial"/>
              <a:cs typeface="Arial"/>
              <a:sym typeface="Arial"/>
            </a:endParaRPr>
          </a:p>
          <a:p>
            <a:pPr marL="0" lvl="0" indent="0" algn="l" rtl="0">
              <a:lnSpc>
                <a:spcPct val="100000"/>
              </a:lnSpc>
              <a:spcBef>
                <a:spcPts val="0"/>
              </a:spcBef>
              <a:spcAft>
                <a:spcPts val="0"/>
              </a:spcAft>
              <a:buNone/>
            </a:pPr>
            <a:endParaRPr sz="1200">
              <a:solidFill>
                <a:srgbClr val="666666"/>
              </a:solidFill>
              <a:latin typeface="Arial"/>
              <a:ea typeface="Arial"/>
              <a:cs typeface="Arial"/>
              <a:sym typeface="Arial"/>
            </a:endParaRPr>
          </a:p>
          <a:p>
            <a:pPr marL="0" lvl="0" indent="0" algn="l" rtl="0">
              <a:lnSpc>
                <a:spcPct val="100000"/>
              </a:lnSpc>
              <a:spcBef>
                <a:spcPts val="0"/>
              </a:spcBef>
              <a:spcAft>
                <a:spcPts val="0"/>
              </a:spcAft>
              <a:buNone/>
            </a:pPr>
            <a:r>
              <a:rPr lang="en" sz="1200">
                <a:solidFill>
                  <a:srgbClr val="666666"/>
                </a:solidFill>
                <a:latin typeface="Arial"/>
                <a:ea typeface="Arial"/>
                <a:cs typeface="Arial"/>
                <a:sym typeface="Arial"/>
              </a:rPr>
              <a:t>This will allow ACME Systems Inc.to centralize and effectively manage users’ access for all systems, which will give IT and Information Security the ability to manage access controls within a centralized application to alleviate process issues and streamline the access control process. </a:t>
            </a:r>
            <a:endParaRPr sz="1200">
              <a:solidFill>
                <a:srgbClr val="666666"/>
              </a:solidFill>
              <a:latin typeface="Arial"/>
              <a:ea typeface="Arial"/>
              <a:cs typeface="Arial"/>
              <a:sym typeface="Arial"/>
            </a:endParaRPr>
          </a:p>
          <a:p>
            <a:pPr marL="0" lvl="0" indent="0" algn="l" rtl="0">
              <a:lnSpc>
                <a:spcPct val="100000"/>
              </a:lnSpc>
              <a:spcBef>
                <a:spcPts val="0"/>
              </a:spcBef>
              <a:spcAft>
                <a:spcPts val="0"/>
              </a:spcAft>
              <a:buNone/>
            </a:pPr>
            <a:endParaRPr sz="1200">
              <a:solidFill>
                <a:srgbClr val="666666"/>
              </a:solidFill>
              <a:latin typeface="Arial"/>
              <a:ea typeface="Arial"/>
              <a:cs typeface="Arial"/>
              <a:sym typeface="Arial"/>
            </a:endParaRPr>
          </a:p>
          <a:p>
            <a:pPr marL="0" lvl="0" indent="0" algn="l" rtl="0">
              <a:lnSpc>
                <a:spcPct val="100000"/>
              </a:lnSpc>
              <a:spcBef>
                <a:spcPts val="0"/>
              </a:spcBef>
              <a:spcAft>
                <a:spcPts val="0"/>
              </a:spcAft>
              <a:buNone/>
            </a:pPr>
            <a:r>
              <a:rPr lang="en" sz="1200">
                <a:solidFill>
                  <a:srgbClr val="666666"/>
                </a:solidFill>
                <a:latin typeface="Arial"/>
                <a:ea typeface="Arial"/>
                <a:cs typeface="Arial"/>
                <a:sym typeface="Arial"/>
              </a:rPr>
              <a:t>This centralized process should give assurance that users are assigned the right access, and terminated employees are removed from the system timely and completely. </a:t>
            </a:r>
            <a:endParaRPr sz="1200">
              <a:solidFill>
                <a:srgbClr val="666666"/>
              </a:solidFill>
              <a:latin typeface="Arial"/>
              <a:ea typeface="Arial"/>
              <a:cs typeface="Arial"/>
              <a:sym typeface="Arial"/>
            </a:endParaRPr>
          </a:p>
          <a:p>
            <a:pPr marL="0" lvl="0" indent="0" algn="l" rtl="0">
              <a:lnSpc>
                <a:spcPct val="100000"/>
              </a:lnSpc>
              <a:spcBef>
                <a:spcPts val="0"/>
              </a:spcBef>
              <a:spcAft>
                <a:spcPts val="0"/>
              </a:spcAft>
              <a:buNone/>
            </a:pPr>
            <a:endParaRPr sz="1200">
              <a:solidFill>
                <a:srgbClr val="666666"/>
              </a:solidFill>
              <a:latin typeface="Arial"/>
              <a:ea typeface="Arial"/>
              <a:cs typeface="Arial"/>
              <a:sym typeface="Arial"/>
            </a:endParaRPr>
          </a:p>
          <a:p>
            <a:pPr marL="0" lvl="0" indent="0" algn="l" rtl="0">
              <a:lnSpc>
                <a:spcPct val="100000"/>
              </a:lnSpc>
              <a:spcBef>
                <a:spcPts val="0"/>
              </a:spcBef>
              <a:spcAft>
                <a:spcPts val="0"/>
              </a:spcAft>
              <a:buNone/>
            </a:pPr>
            <a:r>
              <a:rPr lang="en" sz="1200">
                <a:solidFill>
                  <a:srgbClr val="666666"/>
                </a:solidFill>
                <a:latin typeface="Arial"/>
                <a:ea typeface="Arial"/>
                <a:cs typeface="Arial"/>
                <a:sym typeface="Arial"/>
              </a:rPr>
              <a:t>Ultimately, the application will be built as a standalone application with a GUI. A simple streamlined application will allow for ease of use for the security team that will utilize the application within their day-to-day processes.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8"/>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No centralized User Access</a:t>
            </a:r>
            <a:endParaRPr/>
          </a:p>
        </p:txBody>
      </p:sp>
      <p:pic>
        <p:nvPicPr>
          <p:cNvPr id="161" name="Google Shape;161;p18"/>
          <p:cNvPicPr preferRelativeResize="0"/>
          <p:nvPr/>
        </p:nvPicPr>
        <p:blipFill>
          <a:blip r:embed="rId3">
            <a:alphaModFix/>
          </a:blip>
          <a:stretch>
            <a:fillRect/>
          </a:stretch>
        </p:blipFill>
        <p:spPr>
          <a:xfrm>
            <a:off x="3424538" y="2706200"/>
            <a:ext cx="2571750" cy="1066800"/>
          </a:xfrm>
          <a:prstGeom prst="rect">
            <a:avLst/>
          </a:prstGeom>
          <a:noFill/>
          <a:ln>
            <a:noFill/>
          </a:ln>
        </p:spPr>
      </p:pic>
      <p:pic>
        <p:nvPicPr>
          <p:cNvPr id="162" name="Google Shape;162;p18" descr="Develop foxpro based erp business applications by Imtiazahmad"/>
          <p:cNvPicPr preferRelativeResize="0"/>
          <p:nvPr/>
        </p:nvPicPr>
        <p:blipFill>
          <a:blip r:embed="rId4">
            <a:alphaModFix/>
          </a:blip>
          <a:stretch>
            <a:fillRect/>
          </a:stretch>
        </p:blipFill>
        <p:spPr>
          <a:xfrm>
            <a:off x="6250875" y="3288525"/>
            <a:ext cx="2393525" cy="1330525"/>
          </a:xfrm>
          <a:prstGeom prst="rect">
            <a:avLst/>
          </a:prstGeom>
          <a:noFill/>
          <a:ln>
            <a:noFill/>
          </a:ln>
        </p:spPr>
      </p:pic>
      <p:pic>
        <p:nvPicPr>
          <p:cNvPr id="163" name="Google Shape;163;p18"/>
          <p:cNvPicPr preferRelativeResize="0"/>
          <p:nvPr/>
        </p:nvPicPr>
        <p:blipFill rotWithShape="1">
          <a:blip r:embed="rId5">
            <a:alphaModFix/>
          </a:blip>
          <a:srcRect l="4057" t="20063" r="3725" b="23292"/>
          <a:stretch/>
        </p:blipFill>
        <p:spPr>
          <a:xfrm>
            <a:off x="5901550" y="1670088"/>
            <a:ext cx="2830700" cy="741175"/>
          </a:xfrm>
          <a:prstGeom prst="rect">
            <a:avLst/>
          </a:prstGeom>
          <a:noFill/>
          <a:ln>
            <a:noFill/>
          </a:ln>
        </p:spPr>
      </p:pic>
      <p:pic>
        <p:nvPicPr>
          <p:cNvPr id="164" name="Google Shape;164;p18"/>
          <p:cNvPicPr preferRelativeResize="0"/>
          <p:nvPr/>
        </p:nvPicPr>
        <p:blipFill rotWithShape="1">
          <a:blip r:embed="rId6">
            <a:alphaModFix/>
          </a:blip>
          <a:srcRect t="25057" b="39705"/>
          <a:stretch/>
        </p:blipFill>
        <p:spPr>
          <a:xfrm>
            <a:off x="877225" y="1580875"/>
            <a:ext cx="2103250" cy="741150"/>
          </a:xfrm>
          <a:prstGeom prst="rect">
            <a:avLst/>
          </a:prstGeom>
          <a:noFill/>
          <a:ln>
            <a:noFill/>
          </a:ln>
        </p:spPr>
      </p:pic>
      <p:sp>
        <p:nvSpPr>
          <p:cNvPr id="165" name="Google Shape;165;p18"/>
          <p:cNvSpPr txBox="1"/>
          <p:nvPr/>
        </p:nvSpPr>
        <p:spPr>
          <a:xfrm>
            <a:off x="877175" y="2202502"/>
            <a:ext cx="2103300" cy="50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666666"/>
                </a:solidFill>
              </a:rPr>
              <a:t>Systems Inc. </a:t>
            </a:r>
            <a:endParaRPr sz="1800"/>
          </a:p>
        </p:txBody>
      </p:sp>
      <p:sp>
        <p:nvSpPr>
          <p:cNvPr id="166" name="Google Shape;166;p18"/>
          <p:cNvSpPr txBox="1"/>
          <p:nvPr/>
        </p:nvSpPr>
        <p:spPr>
          <a:xfrm>
            <a:off x="1062600" y="4474350"/>
            <a:ext cx="2178900" cy="2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Walker Financials AP/AR/GL</a:t>
            </a:r>
            <a:endParaRPr>
              <a:latin typeface="Calibri"/>
              <a:ea typeface="Calibri"/>
              <a:cs typeface="Calibri"/>
              <a:sym typeface="Calibri"/>
            </a:endParaRPr>
          </a:p>
        </p:txBody>
      </p:sp>
      <p:sp>
        <p:nvSpPr>
          <p:cNvPr id="167" name="Google Shape;167;p18"/>
          <p:cNvSpPr txBox="1"/>
          <p:nvPr/>
        </p:nvSpPr>
        <p:spPr>
          <a:xfrm>
            <a:off x="1134150" y="2652725"/>
            <a:ext cx="2035800" cy="22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Legacy Applications</a:t>
            </a:r>
            <a:endParaRPr>
              <a:latin typeface="Calibri"/>
              <a:ea typeface="Calibri"/>
              <a:cs typeface="Calibri"/>
              <a:sym typeface="Calibri"/>
            </a:endParaRPr>
          </a:p>
        </p:txBody>
      </p:sp>
      <p:pic>
        <p:nvPicPr>
          <p:cNvPr id="168" name="Google Shape;168;p18"/>
          <p:cNvPicPr preferRelativeResize="0"/>
          <p:nvPr/>
        </p:nvPicPr>
        <p:blipFill>
          <a:blip r:embed="rId7">
            <a:alphaModFix/>
          </a:blip>
          <a:stretch>
            <a:fillRect/>
          </a:stretch>
        </p:blipFill>
        <p:spPr>
          <a:xfrm>
            <a:off x="2202051" y="2997876"/>
            <a:ext cx="1083100" cy="1476475"/>
          </a:xfrm>
          <a:prstGeom prst="rect">
            <a:avLst/>
          </a:prstGeom>
          <a:noFill/>
          <a:ln>
            <a:noFill/>
          </a:ln>
        </p:spPr>
      </p:pic>
      <p:pic>
        <p:nvPicPr>
          <p:cNvPr id="169" name="Google Shape;169;p18"/>
          <p:cNvPicPr preferRelativeResize="0"/>
          <p:nvPr/>
        </p:nvPicPr>
        <p:blipFill>
          <a:blip r:embed="rId8">
            <a:alphaModFix/>
          </a:blip>
          <a:stretch>
            <a:fillRect/>
          </a:stretch>
        </p:blipFill>
        <p:spPr>
          <a:xfrm>
            <a:off x="1134150" y="3340288"/>
            <a:ext cx="1801701" cy="1134050"/>
          </a:xfrm>
          <a:prstGeom prst="rect">
            <a:avLst/>
          </a:prstGeom>
          <a:noFill/>
          <a:ln>
            <a:noFill/>
          </a:ln>
        </p:spPr>
      </p:pic>
      <p:pic>
        <p:nvPicPr>
          <p:cNvPr id="170" name="Google Shape;170;p18"/>
          <p:cNvPicPr preferRelativeResize="0"/>
          <p:nvPr/>
        </p:nvPicPr>
        <p:blipFill>
          <a:blip r:embed="rId9">
            <a:alphaModFix/>
          </a:blip>
          <a:stretch>
            <a:fillRect/>
          </a:stretch>
        </p:blipFill>
        <p:spPr>
          <a:xfrm rot="10800000">
            <a:off x="5456142" y="3540954"/>
            <a:ext cx="614350" cy="614350"/>
          </a:xfrm>
          <a:prstGeom prst="rect">
            <a:avLst/>
          </a:prstGeom>
          <a:noFill/>
          <a:ln>
            <a:noFill/>
          </a:ln>
        </p:spPr>
      </p:pic>
      <p:pic>
        <p:nvPicPr>
          <p:cNvPr id="171" name="Google Shape;171;p18"/>
          <p:cNvPicPr preferRelativeResize="0"/>
          <p:nvPr/>
        </p:nvPicPr>
        <p:blipFill>
          <a:blip r:embed="rId9">
            <a:alphaModFix/>
          </a:blip>
          <a:stretch>
            <a:fillRect/>
          </a:stretch>
        </p:blipFill>
        <p:spPr>
          <a:xfrm rot="5400000">
            <a:off x="3424542" y="3540954"/>
            <a:ext cx="614350" cy="614350"/>
          </a:xfrm>
          <a:prstGeom prst="rect">
            <a:avLst/>
          </a:prstGeom>
          <a:noFill/>
          <a:ln>
            <a:noFill/>
          </a:ln>
        </p:spPr>
      </p:pic>
      <p:pic>
        <p:nvPicPr>
          <p:cNvPr id="172" name="Google Shape;172;p18"/>
          <p:cNvPicPr preferRelativeResize="0"/>
          <p:nvPr/>
        </p:nvPicPr>
        <p:blipFill>
          <a:blip r:embed="rId9">
            <a:alphaModFix/>
          </a:blip>
          <a:stretch>
            <a:fillRect/>
          </a:stretch>
        </p:blipFill>
        <p:spPr>
          <a:xfrm rot="5400000">
            <a:off x="5275767" y="2038366"/>
            <a:ext cx="614350" cy="614350"/>
          </a:xfrm>
          <a:prstGeom prst="rect">
            <a:avLst/>
          </a:prstGeom>
          <a:noFill/>
          <a:ln>
            <a:noFill/>
          </a:ln>
        </p:spPr>
      </p:pic>
      <p:pic>
        <p:nvPicPr>
          <p:cNvPr id="173" name="Google Shape;173;p18"/>
          <p:cNvPicPr preferRelativeResize="0"/>
          <p:nvPr/>
        </p:nvPicPr>
        <p:blipFill>
          <a:blip r:embed="rId9">
            <a:alphaModFix/>
          </a:blip>
          <a:stretch>
            <a:fillRect/>
          </a:stretch>
        </p:blipFill>
        <p:spPr>
          <a:xfrm rot="10800000">
            <a:off x="3285142" y="2091854"/>
            <a:ext cx="614350" cy="614350"/>
          </a:xfrm>
          <a:prstGeom prst="rect">
            <a:avLst/>
          </a:prstGeom>
          <a:noFill/>
          <a:ln>
            <a:noFill/>
          </a:ln>
        </p:spPr>
      </p:pic>
      <p:pic>
        <p:nvPicPr>
          <p:cNvPr id="174" name="Google Shape;174;p18"/>
          <p:cNvPicPr preferRelativeResize="0"/>
          <p:nvPr/>
        </p:nvPicPr>
        <p:blipFill>
          <a:blip r:embed="rId9">
            <a:alphaModFix/>
          </a:blip>
          <a:stretch>
            <a:fillRect/>
          </a:stretch>
        </p:blipFill>
        <p:spPr>
          <a:xfrm rot="2700000">
            <a:off x="4534192" y="3646616"/>
            <a:ext cx="614350" cy="614350"/>
          </a:xfrm>
          <a:prstGeom prst="rect">
            <a:avLst/>
          </a:prstGeom>
          <a:noFill/>
          <a:ln>
            <a:noFill/>
          </a:ln>
        </p:spPr>
      </p:pic>
      <p:sp>
        <p:nvSpPr>
          <p:cNvPr id="175" name="Google Shape;175;p18"/>
          <p:cNvSpPr/>
          <p:nvPr/>
        </p:nvSpPr>
        <p:spPr>
          <a:xfrm>
            <a:off x="3576375" y="4465425"/>
            <a:ext cx="2571900" cy="410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txBox="1"/>
          <p:nvPr/>
        </p:nvSpPr>
        <p:spPr>
          <a:xfrm>
            <a:off x="3536225" y="4487775"/>
            <a:ext cx="2612100" cy="3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Physical Access Control Systems</a:t>
            </a:r>
            <a:endParaRPr>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9"/>
          <p:cNvSpPr/>
          <p:nvPr/>
        </p:nvSpPr>
        <p:spPr>
          <a:xfrm>
            <a:off x="3629713" y="2956550"/>
            <a:ext cx="2233500" cy="588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ETHOS - we can centralize all access types</a:t>
            </a:r>
            <a:endParaRPr/>
          </a:p>
        </p:txBody>
      </p:sp>
      <p:pic>
        <p:nvPicPr>
          <p:cNvPr id="183" name="Google Shape;183;p19"/>
          <p:cNvPicPr preferRelativeResize="0"/>
          <p:nvPr/>
        </p:nvPicPr>
        <p:blipFill>
          <a:blip r:embed="rId3">
            <a:alphaModFix/>
          </a:blip>
          <a:stretch>
            <a:fillRect/>
          </a:stretch>
        </p:blipFill>
        <p:spPr>
          <a:xfrm>
            <a:off x="3374450" y="1322175"/>
            <a:ext cx="2571750" cy="1066800"/>
          </a:xfrm>
          <a:prstGeom prst="rect">
            <a:avLst/>
          </a:prstGeom>
          <a:noFill/>
          <a:ln>
            <a:noFill/>
          </a:ln>
        </p:spPr>
      </p:pic>
      <p:pic>
        <p:nvPicPr>
          <p:cNvPr id="184" name="Google Shape;184;p19" descr="Develop foxpro based erp business applications by Imtiazahmad"/>
          <p:cNvPicPr preferRelativeResize="0"/>
          <p:nvPr/>
        </p:nvPicPr>
        <p:blipFill>
          <a:blip r:embed="rId4">
            <a:alphaModFix/>
          </a:blip>
          <a:stretch>
            <a:fillRect/>
          </a:stretch>
        </p:blipFill>
        <p:spPr>
          <a:xfrm>
            <a:off x="6250875" y="3288525"/>
            <a:ext cx="2393525" cy="1330525"/>
          </a:xfrm>
          <a:prstGeom prst="rect">
            <a:avLst/>
          </a:prstGeom>
          <a:noFill/>
          <a:ln>
            <a:noFill/>
          </a:ln>
        </p:spPr>
      </p:pic>
      <p:pic>
        <p:nvPicPr>
          <p:cNvPr id="185" name="Google Shape;185;p19"/>
          <p:cNvPicPr preferRelativeResize="0"/>
          <p:nvPr/>
        </p:nvPicPr>
        <p:blipFill rotWithShape="1">
          <a:blip r:embed="rId5">
            <a:alphaModFix/>
          </a:blip>
          <a:srcRect l="4057" t="20063" r="3725" b="23292"/>
          <a:stretch/>
        </p:blipFill>
        <p:spPr>
          <a:xfrm>
            <a:off x="5901550" y="1670088"/>
            <a:ext cx="2830700" cy="741175"/>
          </a:xfrm>
          <a:prstGeom prst="rect">
            <a:avLst/>
          </a:prstGeom>
          <a:noFill/>
          <a:ln>
            <a:noFill/>
          </a:ln>
        </p:spPr>
      </p:pic>
      <p:pic>
        <p:nvPicPr>
          <p:cNvPr id="186" name="Google Shape;186;p19"/>
          <p:cNvPicPr preferRelativeResize="0"/>
          <p:nvPr/>
        </p:nvPicPr>
        <p:blipFill rotWithShape="1">
          <a:blip r:embed="rId6">
            <a:alphaModFix/>
          </a:blip>
          <a:srcRect t="25057" b="39705"/>
          <a:stretch/>
        </p:blipFill>
        <p:spPr>
          <a:xfrm>
            <a:off x="877225" y="1580875"/>
            <a:ext cx="2103250" cy="741150"/>
          </a:xfrm>
          <a:prstGeom prst="rect">
            <a:avLst/>
          </a:prstGeom>
          <a:noFill/>
          <a:ln>
            <a:noFill/>
          </a:ln>
        </p:spPr>
      </p:pic>
      <p:sp>
        <p:nvSpPr>
          <p:cNvPr id="187" name="Google Shape;187;p19"/>
          <p:cNvSpPr txBox="1"/>
          <p:nvPr/>
        </p:nvSpPr>
        <p:spPr>
          <a:xfrm>
            <a:off x="877175" y="2202502"/>
            <a:ext cx="2103300" cy="50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666666"/>
                </a:solidFill>
              </a:rPr>
              <a:t>Systems Inc. </a:t>
            </a:r>
            <a:endParaRPr sz="1800"/>
          </a:p>
        </p:txBody>
      </p:sp>
      <p:sp>
        <p:nvSpPr>
          <p:cNvPr id="188" name="Google Shape;188;p19"/>
          <p:cNvSpPr txBox="1"/>
          <p:nvPr/>
        </p:nvSpPr>
        <p:spPr>
          <a:xfrm>
            <a:off x="1062600" y="4474350"/>
            <a:ext cx="2178900" cy="2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Walker Financials AP/AR/GL</a:t>
            </a:r>
            <a:endParaRPr>
              <a:latin typeface="Calibri"/>
              <a:ea typeface="Calibri"/>
              <a:cs typeface="Calibri"/>
              <a:sym typeface="Calibri"/>
            </a:endParaRPr>
          </a:p>
        </p:txBody>
      </p:sp>
      <p:sp>
        <p:nvSpPr>
          <p:cNvPr id="189" name="Google Shape;189;p19"/>
          <p:cNvSpPr txBox="1"/>
          <p:nvPr/>
        </p:nvSpPr>
        <p:spPr>
          <a:xfrm>
            <a:off x="1134150" y="2652725"/>
            <a:ext cx="2035800" cy="22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Legacy Applications</a:t>
            </a:r>
            <a:endParaRPr>
              <a:latin typeface="Calibri"/>
              <a:ea typeface="Calibri"/>
              <a:cs typeface="Calibri"/>
              <a:sym typeface="Calibri"/>
            </a:endParaRPr>
          </a:p>
        </p:txBody>
      </p:sp>
      <p:pic>
        <p:nvPicPr>
          <p:cNvPr id="190" name="Google Shape;190;p19"/>
          <p:cNvPicPr preferRelativeResize="0"/>
          <p:nvPr/>
        </p:nvPicPr>
        <p:blipFill>
          <a:blip r:embed="rId7">
            <a:alphaModFix/>
          </a:blip>
          <a:stretch>
            <a:fillRect/>
          </a:stretch>
        </p:blipFill>
        <p:spPr>
          <a:xfrm>
            <a:off x="2200726" y="2997876"/>
            <a:ext cx="1083100" cy="1476475"/>
          </a:xfrm>
          <a:prstGeom prst="rect">
            <a:avLst/>
          </a:prstGeom>
          <a:noFill/>
          <a:ln>
            <a:noFill/>
          </a:ln>
        </p:spPr>
      </p:pic>
      <p:pic>
        <p:nvPicPr>
          <p:cNvPr id="191" name="Google Shape;191;p19"/>
          <p:cNvPicPr preferRelativeResize="0"/>
          <p:nvPr/>
        </p:nvPicPr>
        <p:blipFill>
          <a:blip r:embed="rId8">
            <a:alphaModFix/>
          </a:blip>
          <a:stretch>
            <a:fillRect/>
          </a:stretch>
        </p:blipFill>
        <p:spPr>
          <a:xfrm>
            <a:off x="1134150" y="3340288"/>
            <a:ext cx="1801701" cy="1134050"/>
          </a:xfrm>
          <a:prstGeom prst="rect">
            <a:avLst/>
          </a:prstGeom>
          <a:noFill/>
          <a:ln>
            <a:noFill/>
          </a:ln>
        </p:spPr>
      </p:pic>
      <p:sp>
        <p:nvSpPr>
          <p:cNvPr id="192" name="Google Shape;192;p19"/>
          <p:cNvSpPr txBox="1"/>
          <p:nvPr/>
        </p:nvSpPr>
        <p:spPr>
          <a:xfrm>
            <a:off x="3726075" y="2875925"/>
            <a:ext cx="2178900" cy="72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800" b="1">
                <a:solidFill>
                  <a:srgbClr val="980000"/>
                </a:solidFill>
                <a:latin typeface="Nunito"/>
                <a:ea typeface="Nunito"/>
                <a:cs typeface="Nunito"/>
                <a:sym typeface="Nunito"/>
              </a:rPr>
              <a:t>ETHOS</a:t>
            </a:r>
            <a:endParaRPr b="1"/>
          </a:p>
        </p:txBody>
      </p:sp>
      <p:pic>
        <p:nvPicPr>
          <p:cNvPr id="193" name="Google Shape;193;p19"/>
          <p:cNvPicPr preferRelativeResize="0"/>
          <p:nvPr/>
        </p:nvPicPr>
        <p:blipFill rotWithShape="1">
          <a:blip r:embed="rId9">
            <a:alphaModFix/>
          </a:blip>
          <a:srcRect l="12756" t="15767" r="10397" b="17703"/>
          <a:stretch/>
        </p:blipFill>
        <p:spPr>
          <a:xfrm>
            <a:off x="5166575" y="2116712"/>
            <a:ext cx="723157" cy="675300"/>
          </a:xfrm>
          <a:prstGeom prst="rect">
            <a:avLst/>
          </a:prstGeom>
          <a:noFill/>
          <a:ln>
            <a:noFill/>
          </a:ln>
        </p:spPr>
      </p:pic>
      <p:pic>
        <p:nvPicPr>
          <p:cNvPr id="194" name="Google Shape;194;p19"/>
          <p:cNvPicPr preferRelativeResize="0"/>
          <p:nvPr/>
        </p:nvPicPr>
        <p:blipFill rotWithShape="1">
          <a:blip r:embed="rId9">
            <a:alphaModFix/>
          </a:blip>
          <a:srcRect l="12756" t="15767" r="10397" b="17703"/>
          <a:stretch/>
        </p:blipFill>
        <p:spPr>
          <a:xfrm rot="-5400000">
            <a:off x="3083625" y="2203500"/>
            <a:ext cx="723157" cy="675300"/>
          </a:xfrm>
          <a:prstGeom prst="rect">
            <a:avLst/>
          </a:prstGeom>
          <a:noFill/>
          <a:ln>
            <a:noFill/>
          </a:ln>
        </p:spPr>
      </p:pic>
      <p:pic>
        <p:nvPicPr>
          <p:cNvPr id="195" name="Google Shape;195;p19"/>
          <p:cNvPicPr preferRelativeResize="0"/>
          <p:nvPr/>
        </p:nvPicPr>
        <p:blipFill rotWithShape="1">
          <a:blip r:embed="rId9">
            <a:alphaModFix/>
          </a:blip>
          <a:srcRect l="12756" t="15767" r="10397" b="17703"/>
          <a:stretch/>
        </p:blipFill>
        <p:spPr>
          <a:xfrm rot="-5400000">
            <a:off x="5407700" y="3616137"/>
            <a:ext cx="723157" cy="675300"/>
          </a:xfrm>
          <a:prstGeom prst="rect">
            <a:avLst/>
          </a:prstGeom>
          <a:noFill/>
          <a:ln>
            <a:noFill/>
          </a:ln>
        </p:spPr>
      </p:pic>
      <p:pic>
        <p:nvPicPr>
          <p:cNvPr id="196" name="Google Shape;196;p19"/>
          <p:cNvPicPr preferRelativeResize="0"/>
          <p:nvPr/>
        </p:nvPicPr>
        <p:blipFill rotWithShape="1">
          <a:blip r:embed="rId9">
            <a:alphaModFix/>
          </a:blip>
          <a:srcRect l="12756" t="15767" r="10397" b="17703"/>
          <a:stretch/>
        </p:blipFill>
        <p:spPr>
          <a:xfrm>
            <a:off x="3283825" y="3598375"/>
            <a:ext cx="723157" cy="675300"/>
          </a:xfrm>
          <a:prstGeom prst="rect">
            <a:avLst/>
          </a:prstGeom>
          <a:noFill/>
          <a:ln>
            <a:noFill/>
          </a:ln>
        </p:spPr>
      </p:pic>
      <p:pic>
        <p:nvPicPr>
          <p:cNvPr id="197" name="Google Shape;197;p19"/>
          <p:cNvPicPr preferRelativeResize="0"/>
          <p:nvPr/>
        </p:nvPicPr>
        <p:blipFill rotWithShape="1">
          <a:blip r:embed="rId9">
            <a:alphaModFix/>
          </a:blip>
          <a:srcRect l="12756" t="15767" r="10397" b="17703"/>
          <a:stretch/>
        </p:blipFill>
        <p:spPr>
          <a:xfrm rot="-2700004">
            <a:off x="4298750" y="2061375"/>
            <a:ext cx="723156" cy="675300"/>
          </a:xfrm>
          <a:prstGeom prst="rect">
            <a:avLst/>
          </a:prstGeom>
          <a:noFill/>
          <a:ln>
            <a:noFill/>
          </a:ln>
        </p:spPr>
      </p:pic>
      <p:pic>
        <p:nvPicPr>
          <p:cNvPr id="198" name="Google Shape;198;p19"/>
          <p:cNvPicPr preferRelativeResize="0"/>
          <p:nvPr/>
        </p:nvPicPr>
        <p:blipFill rotWithShape="1">
          <a:blip r:embed="rId9">
            <a:alphaModFix/>
          </a:blip>
          <a:srcRect l="12756" t="15767" r="10397" b="17703"/>
          <a:stretch/>
        </p:blipFill>
        <p:spPr>
          <a:xfrm rot="-2924567">
            <a:off x="4405775" y="3701388"/>
            <a:ext cx="723157" cy="675300"/>
          </a:xfrm>
          <a:prstGeom prst="rect">
            <a:avLst/>
          </a:prstGeom>
          <a:noFill/>
          <a:ln>
            <a:noFill/>
          </a:ln>
        </p:spPr>
      </p:pic>
      <p:sp>
        <p:nvSpPr>
          <p:cNvPr id="199" name="Google Shape;199;p19"/>
          <p:cNvSpPr/>
          <p:nvPr/>
        </p:nvSpPr>
        <p:spPr>
          <a:xfrm>
            <a:off x="3576375" y="4465425"/>
            <a:ext cx="2571900" cy="410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9"/>
          <p:cNvSpPr txBox="1"/>
          <p:nvPr/>
        </p:nvSpPr>
        <p:spPr>
          <a:xfrm>
            <a:off x="3536225" y="4487775"/>
            <a:ext cx="2500200" cy="3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Physical Access Control Systems</a:t>
            </a:r>
            <a:endParaRPr>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4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Google Shape;205;p20"/>
          <p:cNvPicPr preferRelativeResize="0"/>
          <p:nvPr/>
        </p:nvPicPr>
        <p:blipFill>
          <a:blip r:embed="rId3">
            <a:alphaModFix/>
          </a:blip>
          <a:stretch>
            <a:fillRect/>
          </a:stretch>
        </p:blipFill>
        <p:spPr>
          <a:xfrm>
            <a:off x="6425400" y="3465450"/>
            <a:ext cx="2400101" cy="1350051"/>
          </a:xfrm>
          <a:prstGeom prst="rect">
            <a:avLst/>
          </a:prstGeom>
          <a:noFill/>
          <a:ln>
            <a:noFill/>
          </a:ln>
        </p:spPr>
      </p:pic>
      <p:sp>
        <p:nvSpPr>
          <p:cNvPr id="206" name="Google Shape;206;p20"/>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Ethos Purpose</a:t>
            </a:r>
            <a:endParaRPr/>
          </a:p>
        </p:txBody>
      </p:sp>
      <p:sp>
        <p:nvSpPr>
          <p:cNvPr id="207" name="Google Shape;207;p20"/>
          <p:cNvSpPr txBox="1">
            <a:spLocks noGrp="1"/>
          </p:cNvSpPr>
          <p:nvPr>
            <p:ph type="body" idx="1"/>
          </p:nvPr>
        </p:nvSpPr>
        <p:spPr>
          <a:xfrm>
            <a:off x="819150" y="1533525"/>
            <a:ext cx="7505700" cy="3213600"/>
          </a:xfrm>
          <a:prstGeom prst="rect">
            <a:avLst/>
          </a:prstGeom>
        </p:spPr>
        <p:txBody>
          <a:bodyPr spcFirstLastPara="1" wrap="square" lIns="91425" tIns="91425" rIns="91425" bIns="91425" anchor="t" anchorCtr="0">
            <a:noAutofit/>
          </a:bodyPr>
          <a:lstStyle/>
          <a:p>
            <a:pPr marL="457200" lvl="0" indent="-304800" algn="l" rtl="0">
              <a:lnSpc>
                <a:spcPct val="150000"/>
              </a:lnSpc>
              <a:spcBef>
                <a:spcPts val="1200"/>
              </a:spcBef>
              <a:spcAft>
                <a:spcPts val="0"/>
              </a:spcAft>
              <a:buClr>
                <a:srgbClr val="000000"/>
              </a:buClr>
              <a:buSzPts val="1200"/>
              <a:buFont typeface="Times New Roman"/>
              <a:buChar char="●"/>
            </a:pPr>
            <a:r>
              <a:rPr lang="en" sz="1200" b="1">
                <a:solidFill>
                  <a:srgbClr val="000000"/>
                </a:solidFill>
                <a:highlight>
                  <a:srgbClr val="FFFFFF"/>
                </a:highlight>
              </a:rPr>
              <a:t>Versatile -</a:t>
            </a:r>
            <a:r>
              <a:rPr lang="en" sz="1200">
                <a:solidFill>
                  <a:srgbClr val="000000"/>
                </a:solidFill>
                <a:highlight>
                  <a:srgbClr val="FFFFFF"/>
                </a:highlight>
              </a:rPr>
              <a:t> Designed as a middleware application to integrate various systems</a:t>
            </a:r>
            <a:endParaRPr sz="1200">
              <a:solidFill>
                <a:srgbClr val="000000"/>
              </a:solidFill>
              <a:highlight>
                <a:srgbClr val="FFFFFF"/>
              </a:highlight>
            </a:endParaRPr>
          </a:p>
          <a:p>
            <a:pPr marL="914400" lvl="1" indent="-304800" algn="l" rtl="0">
              <a:lnSpc>
                <a:spcPct val="150000"/>
              </a:lnSpc>
              <a:spcBef>
                <a:spcPts val="0"/>
              </a:spcBef>
              <a:spcAft>
                <a:spcPts val="0"/>
              </a:spcAft>
              <a:buClr>
                <a:srgbClr val="000000"/>
              </a:buClr>
              <a:buSzPts val="1200"/>
              <a:buChar char="○"/>
            </a:pPr>
            <a:r>
              <a:rPr lang="en" sz="1200">
                <a:solidFill>
                  <a:srgbClr val="000000"/>
                </a:solidFill>
                <a:highlight>
                  <a:srgbClr val="FFFFFF"/>
                </a:highlight>
              </a:rPr>
              <a:t>Compatible legacy and modern (e.g., Active Directory). </a:t>
            </a:r>
            <a:endParaRPr sz="1200">
              <a:solidFill>
                <a:srgbClr val="000000"/>
              </a:solidFill>
              <a:highlight>
                <a:srgbClr val="FFFFFF"/>
              </a:highlight>
            </a:endParaRPr>
          </a:p>
          <a:p>
            <a:pPr marL="457200" lvl="0" indent="-304800" algn="l" rtl="0">
              <a:lnSpc>
                <a:spcPct val="150000"/>
              </a:lnSpc>
              <a:spcBef>
                <a:spcPts val="0"/>
              </a:spcBef>
              <a:spcAft>
                <a:spcPts val="0"/>
              </a:spcAft>
              <a:buClr>
                <a:srgbClr val="000000"/>
              </a:buClr>
              <a:buSzPts val="1200"/>
              <a:buFont typeface="Times New Roman"/>
              <a:buChar char="●"/>
            </a:pPr>
            <a:r>
              <a:rPr lang="en" sz="1200" b="1">
                <a:solidFill>
                  <a:srgbClr val="000000"/>
                </a:solidFill>
                <a:highlight>
                  <a:srgbClr val="FFFFFF"/>
                </a:highlight>
              </a:rPr>
              <a:t>Effective </a:t>
            </a:r>
            <a:r>
              <a:rPr lang="en" sz="1200">
                <a:solidFill>
                  <a:srgbClr val="000000"/>
                </a:solidFill>
                <a:highlight>
                  <a:srgbClr val="FFFFFF"/>
                </a:highlight>
              </a:rPr>
              <a:t>- Effectively manage users’ access for all systems</a:t>
            </a:r>
            <a:endParaRPr sz="1200">
              <a:solidFill>
                <a:srgbClr val="000000"/>
              </a:solidFill>
              <a:highlight>
                <a:srgbClr val="FFFFFF"/>
              </a:highlight>
            </a:endParaRPr>
          </a:p>
          <a:p>
            <a:pPr marL="457200" lvl="0" indent="-304800" algn="l" rtl="0">
              <a:lnSpc>
                <a:spcPct val="150000"/>
              </a:lnSpc>
              <a:spcBef>
                <a:spcPts val="0"/>
              </a:spcBef>
              <a:spcAft>
                <a:spcPts val="0"/>
              </a:spcAft>
              <a:buClr>
                <a:srgbClr val="000000"/>
              </a:buClr>
              <a:buSzPts val="1200"/>
              <a:buFont typeface="Times New Roman"/>
              <a:buChar char="●"/>
            </a:pPr>
            <a:r>
              <a:rPr lang="en" sz="1200" b="1">
                <a:solidFill>
                  <a:srgbClr val="000000"/>
                </a:solidFill>
                <a:highlight>
                  <a:srgbClr val="FFFFFF"/>
                </a:highlight>
              </a:rPr>
              <a:t>Capable </a:t>
            </a:r>
            <a:r>
              <a:rPr lang="en" sz="1200">
                <a:solidFill>
                  <a:srgbClr val="000000"/>
                </a:solidFill>
                <a:highlight>
                  <a:srgbClr val="FFFFFF"/>
                </a:highlight>
              </a:rPr>
              <a:t>- Ability to manage access controls within a centralized application </a:t>
            </a:r>
            <a:endParaRPr sz="1200">
              <a:solidFill>
                <a:srgbClr val="000000"/>
              </a:solidFill>
              <a:highlight>
                <a:srgbClr val="FFFFFF"/>
              </a:highlight>
            </a:endParaRPr>
          </a:p>
          <a:p>
            <a:pPr marL="914400" lvl="1" indent="-304800" algn="l" rtl="0">
              <a:lnSpc>
                <a:spcPct val="150000"/>
              </a:lnSpc>
              <a:spcBef>
                <a:spcPts val="0"/>
              </a:spcBef>
              <a:spcAft>
                <a:spcPts val="0"/>
              </a:spcAft>
              <a:buClr>
                <a:srgbClr val="000000"/>
              </a:buClr>
              <a:buSzPts val="1200"/>
              <a:buChar char="○"/>
            </a:pPr>
            <a:r>
              <a:rPr lang="en" sz="1200">
                <a:solidFill>
                  <a:srgbClr val="000000"/>
                </a:solidFill>
                <a:highlight>
                  <a:srgbClr val="FFFFFF"/>
                </a:highlight>
              </a:rPr>
              <a:t>Alleviate process issues and streamline the access control process. </a:t>
            </a:r>
            <a:endParaRPr sz="1200">
              <a:solidFill>
                <a:srgbClr val="000000"/>
              </a:solidFill>
              <a:highlight>
                <a:srgbClr val="FFFFFF"/>
              </a:highlight>
            </a:endParaRPr>
          </a:p>
          <a:p>
            <a:pPr marL="914400" lvl="1" indent="-304800" algn="l" rtl="0">
              <a:lnSpc>
                <a:spcPct val="150000"/>
              </a:lnSpc>
              <a:spcBef>
                <a:spcPts val="0"/>
              </a:spcBef>
              <a:spcAft>
                <a:spcPts val="0"/>
              </a:spcAft>
              <a:buClr>
                <a:srgbClr val="000000"/>
              </a:buClr>
              <a:buSzPts val="1200"/>
              <a:buChar char="○"/>
            </a:pPr>
            <a:r>
              <a:rPr lang="en" sz="1200">
                <a:solidFill>
                  <a:srgbClr val="000000"/>
                </a:solidFill>
                <a:highlight>
                  <a:srgbClr val="FFFFFF"/>
                </a:highlight>
              </a:rPr>
              <a:t>Assurance that users are assigned the right access, and terminated employees are removed from the system. </a:t>
            </a:r>
            <a:endParaRPr sz="1200">
              <a:solidFill>
                <a:srgbClr val="000000"/>
              </a:solidFill>
              <a:highlight>
                <a:srgbClr val="FFFFFF"/>
              </a:highlight>
            </a:endParaRPr>
          </a:p>
          <a:p>
            <a:pPr marL="457200" lvl="0" indent="-304800" algn="l" rtl="0">
              <a:lnSpc>
                <a:spcPct val="150000"/>
              </a:lnSpc>
              <a:spcBef>
                <a:spcPts val="0"/>
              </a:spcBef>
              <a:spcAft>
                <a:spcPts val="0"/>
              </a:spcAft>
              <a:buClr>
                <a:srgbClr val="000000"/>
              </a:buClr>
              <a:buSzPts val="1200"/>
              <a:buFont typeface="Times New Roman"/>
              <a:buChar char="●"/>
            </a:pPr>
            <a:r>
              <a:rPr lang="en" sz="1200" b="1">
                <a:solidFill>
                  <a:srgbClr val="000000"/>
                </a:solidFill>
                <a:highlight>
                  <a:srgbClr val="FFFFFF"/>
                </a:highlight>
              </a:rPr>
              <a:t>Secure - </a:t>
            </a:r>
            <a:r>
              <a:rPr lang="en" sz="1200">
                <a:solidFill>
                  <a:srgbClr val="000000"/>
                </a:solidFill>
                <a:highlight>
                  <a:srgbClr val="FFFFFF"/>
                </a:highlight>
              </a:rPr>
              <a:t>Built as a standalone application with a GUI. </a:t>
            </a:r>
            <a:endParaRPr sz="1200">
              <a:solidFill>
                <a:srgbClr val="000000"/>
              </a:solidFill>
              <a:highlight>
                <a:srgbClr val="FFFFFF"/>
              </a:highlight>
            </a:endParaRPr>
          </a:p>
          <a:p>
            <a:pPr marL="914400" lvl="1" indent="-304800" algn="l" rtl="0">
              <a:lnSpc>
                <a:spcPct val="150000"/>
              </a:lnSpc>
              <a:spcBef>
                <a:spcPts val="0"/>
              </a:spcBef>
              <a:spcAft>
                <a:spcPts val="0"/>
              </a:spcAft>
              <a:buClr>
                <a:srgbClr val="000000"/>
              </a:buClr>
              <a:buSzPts val="1200"/>
              <a:buChar char="○"/>
            </a:pPr>
            <a:r>
              <a:rPr lang="en" sz="1200">
                <a:solidFill>
                  <a:srgbClr val="000000"/>
                </a:solidFill>
                <a:highlight>
                  <a:srgbClr val="FFFFFF"/>
                </a:highlight>
              </a:rPr>
              <a:t>Easy to use, built for Information Security team</a:t>
            </a:r>
            <a:endParaRPr sz="1200">
              <a:solidFill>
                <a:srgbClr val="000000"/>
              </a:solidFill>
              <a:highlight>
                <a:srgbClr val="FFFFFF"/>
              </a:highlight>
            </a:endParaRPr>
          </a:p>
          <a:p>
            <a:pPr marL="914400" lvl="1" indent="-304800" algn="l" rtl="0">
              <a:lnSpc>
                <a:spcPct val="150000"/>
              </a:lnSpc>
              <a:spcBef>
                <a:spcPts val="0"/>
              </a:spcBef>
              <a:spcAft>
                <a:spcPts val="0"/>
              </a:spcAft>
              <a:buClr>
                <a:srgbClr val="000000"/>
              </a:buClr>
              <a:buSzPts val="1200"/>
              <a:buChar char="○"/>
            </a:pPr>
            <a:r>
              <a:rPr lang="en" sz="1200">
                <a:solidFill>
                  <a:srgbClr val="000000"/>
                </a:solidFill>
                <a:highlight>
                  <a:srgbClr val="FFFFFF"/>
                </a:highlight>
              </a:rPr>
              <a:t>Streamline day-to-day processes.</a:t>
            </a:r>
            <a:endParaRPr sz="1200">
              <a:solidFill>
                <a:srgbClr val="000000"/>
              </a:solidFill>
              <a:highlight>
                <a:srgbClr val="FFFFFF"/>
              </a:highlight>
            </a:endParaRPr>
          </a:p>
          <a:p>
            <a:pPr marL="0" lvl="0" indent="0" algn="l" rtl="0">
              <a:spcBef>
                <a:spcPts val="1200"/>
              </a:spcBef>
              <a:spcAft>
                <a:spcPts val="1600"/>
              </a:spcAft>
              <a:buNone/>
            </a:pPr>
            <a:endParaRPr sz="12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1"/>
          <p:cNvSpPr txBox="1">
            <a:spLocks noGrp="1"/>
          </p:cNvSpPr>
          <p:nvPr>
            <p:ph type="title"/>
          </p:nvPr>
        </p:nvSpPr>
        <p:spPr>
          <a:xfrm>
            <a:off x="819150" y="845600"/>
            <a:ext cx="7505700" cy="54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Ethos Specifications</a:t>
            </a:r>
            <a:endParaRPr/>
          </a:p>
        </p:txBody>
      </p:sp>
      <p:sp>
        <p:nvSpPr>
          <p:cNvPr id="213" name="Google Shape;213;p21"/>
          <p:cNvSpPr txBox="1">
            <a:spLocks noGrp="1"/>
          </p:cNvSpPr>
          <p:nvPr>
            <p:ph type="body" idx="1"/>
          </p:nvPr>
        </p:nvSpPr>
        <p:spPr>
          <a:xfrm>
            <a:off x="819150" y="1439300"/>
            <a:ext cx="7505700" cy="3033900"/>
          </a:xfrm>
          <a:prstGeom prst="rect">
            <a:avLst/>
          </a:prstGeom>
        </p:spPr>
        <p:txBody>
          <a:bodyPr spcFirstLastPara="1" wrap="square" lIns="91425" tIns="91425" rIns="91425" bIns="91425" anchor="t" anchorCtr="0">
            <a:noAutofit/>
          </a:bodyPr>
          <a:lstStyle/>
          <a:p>
            <a:pPr marL="457200" lvl="0" indent="-304800" algn="l" rtl="0">
              <a:spcBef>
                <a:spcPts val="900"/>
              </a:spcBef>
              <a:spcAft>
                <a:spcPts val="0"/>
              </a:spcAft>
              <a:buClr>
                <a:srgbClr val="2D3B45"/>
              </a:buClr>
              <a:buSzPts val="1200"/>
              <a:buAutoNum type="arabicPeriod"/>
            </a:pPr>
            <a:r>
              <a:rPr lang="en" sz="1200" b="1">
                <a:solidFill>
                  <a:srgbClr val="2D3B45"/>
                </a:solidFill>
              </a:rPr>
              <a:t>System Connectors - API</a:t>
            </a:r>
            <a:endParaRPr sz="1200" b="1">
              <a:solidFill>
                <a:srgbClr val="2D3B45"/>
              </a:solidFill>
            </a:endParaRPr>
          </a:p>
          <a:p>
            <a:pPr marL="914400" lvl="0" indent="-304800" algn="l" rtl="0">
              <a:spcBef>
                <a:spcPts val="0"/>
              </a:spcBef>
              <a:spcAft>
                <a:spcPts val="0"/>
              </a:spcAft>
              <a:buClr>
                <a:srgbClr val="2D3B45"/>
              </a:buClr>
              <a:buSzPts val="1200"/>
              <a:buChar char="●"/>
            </a:pPr>
            <a:r>
              <a:rPr lang="en" sz="1200">
                <a:solidFill>
                  <a:srgbClr val="2D3B45"/>
                </a:solidFill>
              </a:rPr>
              <a:t>Develop a system connector</a:t>
            </a:r>
            <a:endParaRPr sz="1200">
              <a:solidFill>
                <a:srgbClr val="2D3B45"/>
              </a:solidFill>
            </a:endParaRPr>
          </a:p>
          <a:p>
            <a:pPr marL="914400" lvl="0" indent="-304800" algn="l" rtl="0">
              <a:spcBef>
                <a:spcPts val="0"/>
              </a:spcBef>
              <a:spcAft>
                <a:spcPts val="0"/>
              </a:spcAft>
              <a:buClr>
                <a:srgbClr val="2D3B45"/>
              </a:buClr>
              <a:buSzPts val="1200"/>
              <a:buChar char="●"/>
            </a:pPr>
            <a:r>
              <a:rPr lang="en" sz="1200">
                <a:solidFill>
                  <a:srgbClr val="2D3B45"/>
                </a:solidFill>
              </a:rPr>
              <a:t>Develop the ability to write protocols in order to interact with the systems</a:t>
            </a:r>
            <a:endParaRPr sz="1200">
              <a:solidFill>
                <a:srgbClr val="2D3B45"/>
              </a:solidFill>
            </a:endParaRPr>
          </a:p>
          <a:p>
            <a:pPr marL="457200" lvl="0" indent="-304800" algn="l" rtl="0">
              <a:spcBef>
                <a:spcPts val="0"/>
              </a:spcBef>
              <a:spcAft>
                <a:spcPts val="0"/>
              </a:spcAft>
              <a:buClr>
                <a:srgbClr val="2D3B45"/>
              </a:buClr>
              <a:buSzPts val="1200"/>
              <a:buAutoNum type="arabicPeriod"/>
            </a:pPr>
            <a:r>
              <a:rPr lang="en" sz="1200" b="1">
                <a:solidFill>
                  <a:srgbClr val="2D3B45"/>
                </a:solidFill>
              </a:rPr>
              <a:t>Database Interface</a:t>
            </a:r>
            <a:endParaRPr sz="1200" b="1">
              <a:solidFill>
                <a:srgbClr val="2D3B45"/>
              </a:solidFill>
            </a:endParaRPr>
          </a:p>
          <a:p>
            <a:pPr marL="914400" lvl="0" indent="-304800" algn="l" rtl="0">
              <a:spcBef>
                <a:spcPts val="0"/>
              </a:spcBef>
              <a:spcAft>
                <a:spcPts val="0"/>
              </a:spcAft>
              <a:buClr>
                <a:srgbClr val="2D3B45"/>
              </a:buClr>
              <a:buSzPts val="1200"/>
              <a:buChar char="●"/>
            </a:pPr>
            <a:r>
              <a:rPr lang="en" sz="1200">
                <a:solidFill>
                  <a:srgbClr val="2D3B45"/>
                </a:solidFill>
              </a:rPr>
              <a:t>Connect the systems to create a centralized User Access Control matrix.</a:t>
            </a:r>
            <a:endParaRPr sz="1200">
              <a:solidFill>
                <a:srgbClr val="2D3B45"/>
              </a:solidFill>
            </a:endParaRPr>
          </a:p>
          <a:p>
            <a:pPr marL="457200" lvl="0" indent="-304800" algn="l" rtl="0">
              <a:spcBef>
                <a:spcPts val="0"/>
              </a:spcBef>
              <a:spcAft>
                <a:spcPts val="0"/>
              </a:spcAft>
              <a:buClr>
                <a:srgbClr val="2D3B45"/>
              </a:buClr>
              <a:buSzPts val="1200"/>
              <a:buAutoNum type="arabicPeriod"/>
            </a:pPr>
            <a:r>
              <a:rPr lang="en" sz="1200" b="1">
                <a:solidFill>
                  <a:srgbClr val="2D3B45"/>
                </a:solidFill>
              </a:rPr>
              <a:t>User Management Interface</a:t>
            </a:r>
            <a:endParaRPr sz="1200" b="1">
              <a:solidFill>
                <a:srgbClr val="2D3B45"/>
              </a:solidFill>
            </a:endParaRPr>
          </a:p>
          <a:p>
            <a:pPr marL="914400" lvl="0" indent="-304800" algn="l" rtl="0">
              <a:spcBef>
                <a:spcPts val="0"/>
              </a:spcBef>
              <a:spcAft>
                <a:spcPts val="0"/>
              </a:spcAft>
              <a:buClr>
                <a:srgbClr val="2D3B45"/>
              </a:buClr>
              <a:buSzPts val="1200"/>
              <a:buChar char="●"/>
            </a:pPr>
            <a:r>
              <a:rPr lang="en" sz="1200">
                <a:solidFill>
                  <a:srgbClr val="2D3B45"/>
                </a:solidFill>
              </a:rPr>
              <a:t>Must be able to add users</a:t>
            </a:r>
            <a:endParaRPr sz="1200">
              <a:solidFill>
                <a:srgbClr val="2D3B45"/>
              </a:solidFill>
            </a:endParaRPr>
          </a:p>
          <a:p>
            <a:pPr marL="914400" lvl="0" indent="-304800" algn="l" rtl="0">
              <a:spcBef>
                <a:spcPts val="0"/>
              </a:spcBef>
              <a:spcAft>
                <a:spcPts val="0"/>
              </a:spcAft>
              <a:buClr>
                <a:srgbClr val="2D3B45"/>
              </a:buClr>
              <a:buSzPts val="1200"/>
              <a:buChar char="●"/>
            </a:pPr>
            <a:r>
              <a:rPr lang="en" sz="1200">
                <a:solidFill>
                  <a:srgbClr val="2D3B45"/>
                </a:solidFill>
              </a:rPr>
              <a:t>Must be able to remove and terminate users</a:t>
            </a:r>
            <a:endParaRPr sz="1200">
              <a:solidFill>
                <a:srgbClr val="2D3B45"/>
              </a:solidFill>
            </a:endParaRPr>
          </a:p>
          <a:p>
            <a:pPr marL="1371600" lvl="1" indent="-304800" algn="l" rtl="0">
              <a:spcBef>
                <a:spcPts val="0"/>
              </a:spcBef>
              <a:spcAft>
                <a:spcPts val="0"/>
              </a:spcAft>
              <a:buClr>
                <a:srgbClr val="2D3B45"/>
              </a:buClr>
              <a:buSzPts val="1200"/>
              <a:buChar char="○"/>
            </a:pPr>
            <a:r>
              <a:rPr lang="en" sz="1200">
                <a:solidFill>
                  <a:srgbClr val="2D3B45"/>
                </a:solidFill>
              </a:rPr>
              <a:t>Use Active and End Dates</a:t>
            </a:r>
            <a:endParaRPr sz="1200">
              <a:solidFill>
                <a:srgbClr val="2D3B45"/>
              </a:solidFill>
            </a:endParaRPr>
          </a:p>
          <a:p>
            <a:pPr marL="914400" lvl="0" indent="-304800" algn="l" rtl="0">
              <a:spcBef>
                <a:spcPts val="0"/>
              </a:spcBef>
              <a:spcAft>
                <a:spcPts val="0"/>
              </a:spcAft>
              <a:buClr>
                <a:srgbClr val="2D3B45"/>
              </a:buClr>
              <a:buSzPts val="1200"/>
              <a:buChar char="●"/>
            </a:pPr>
            <a:r>
              <a:rPr lang="en" sz="1200">
                <a:solidFill>
                  <a:srgbClr val="2D3B45"/>
                </a:solidFill>
              </a:rPr>
              <a:t>Must be able to suspend user access</a:t>
            </a:r>
            <a:endParaRPr sz="1200">
              <a:solidFill>
                <a:srgbClr val="2D3B45"/>
              </a:solidFill>
            </a:endParaRPr>
          </a:p>
          <a:p>
            <a:pPr marL="914400" lvl="0" indent="-304800" algn="l" rtl="0">
              <a:spcBef>
                <a:spcPts val="0"/>
              </a:spcBef>
              <a:spcAft>
                <a:spcPts val="0"/>
              </a:spcAft>
              <a:buClr>
                <a:srgbClr val="2D3B45"/>
              </a:buClr>
              <a:buSzPts val="1200"/>
              <a:buChar char="●"/>
            </a:pPr>
            <a:r>
              <a:rPr lang="en" sz="1200">
                <a:solidFill>
                  <a:srgbClr val="2D3B45"/>
                </a:solidFill>
              </a:rPr>
              <a:t>Must have the ability to assign user access</a:t>
            </a:r>
            <a:endParaRPr sz="1200">
              <a:solidFill>
                <a:srgbClr val="2D3B45"/>
              </a:solidFill>
            </a:endParaRPr>
          </a:p>
          <a:p>
            <a:pPr marL="914400" lvl="0" indent="-304800" algn="l" rtl="0">
              <a:spcBef>
                <a:spcPts val="0"/>
              </a:spcBef>
              <a:spcAft>
                <a:spcPts val="0"/>
              </a:spcAft>
              <a:buClr>
                <a:srgbClr val="2D3B45"/>
              </a:buClr>
              <a:buSzPts val="1200"/>
              <a:buChar char="●"/>
            </a:pPr>
            <a:r>
              <a:rPr lang="en" sz="1200">
                <a:solidFill>
                  <a:srgbClr val="2D3B45"/>
                </a:solidFill>
              </a:rPr>
              <a:t>Assign and remove physical access</a:t>
            </a:r>
            <a:endParaRPr sz="1200">
              <a:solidFill>
                <a:srgbClr val="2D3B45"/>
              </a:solidFill>
            </a:endParaRPr>
          </a:p>
          <a:p>
            <a:pPr marL="914400" lvl="0" indent="-304800" algn="l" rtl="0">
              <a:spcBef>
                <a:spcPts val="0"/>
              </a:spcBef>
              <a:spcAft>
                <a:spcPts val="0"/>
              </a:spcAft>
              <a:buClr>
                <a:srgbClr val="2D3B45"/>
              </a:buClr>
              <a:buSzPts val="1200"/>
              <a:buChar char="●"/>
            </a:pPr>
            <a:r>
              <a:rPr lang="en" sz="1200">
                <a:solidFill>
                  <a:srgbClr val="2D3B45"/>
                </a:solidFill>
              </a:rPr>
              <a:t>Assign and remove physical ID cards for user access</a:t>
            </a:r>
            <a:endParaRPr sz="1200">
              <a:solidFill>
                <a:srgbClr val="2D3B45"/>
              </a:solidFill>
            </a:endParaRPr>
          </a:p>
          <a:p>
            <a:pPr marL="0" lvl="0" indent="0" algn="l" rtl="0">
              <a:spcBef>
                <a:spcPts val="900"/>
              </a:spcBef>
              <a:spcAft>
                <a:spcPts val="1600"/>
              </a:spcAft>
              <a:buNone/>
            </a:pPr>
            <a:endParaRPr/>
          </a:p>
        </p:txBody>
      </p:sp>
      <p:pic>
        <p:nvPicPr>
          <p:cNvPr id="214" name="Google Shape;214;p21"/>
          <p:cNvPicPr preferRelativeResize="0"/>
          <p:nvPr/>
        </p:nvPicPr>
        <p:blipFill>
          <a:blip r:embed="rId3">
            <a:alphaModFix/>
          </a:blip>
          <a:stretch>
            <a:fillRect/>
          </a:stretch>
        </p:blipFill>
        <p:spPr>
          <a:xfrm>
            <a:off x="6022674" y="399302"/>
            <a:ext cx="2769549" cy="1278251"/>
          </a:xfrm>
          <a:prstGeom prst="rect">
            <a:avLst/>
          </a:prstGeom>
          <a:noFill/>
          <a:ln>
            <a:noFill/>
          </a:ln>
        </p:spPr>
      </p:pic>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TotalTime>
  <Words>830</Words>
  <Application>Microsoft Office PowerPoint</Application>
  <PresentationFormat>On-screen Show (16:9)</PresentationFormat>
  <Paragraphs>141</Paragraphs>
  <Slides>18</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Times New Roman</vt:lpstr>
      <vt:lpstr>Montserrat</vt:lpstr>
      <vt:lpstr>Nunito</vt:lpstr>
      <vt:lpstr>Arial</vt:lpstr>
      <vt:lpstr>Calibri</vt:lpstr>
      <vt:lpstr>Shift</vt:lpstr>
      <vt:lpstr>ACME Systems Inc. Project ETHOS</vt:lpstr>
      <vt:lpstr>Who are we</vt:lpstr>
      <vt:lpstr>Who are we</vt:lpstr>
      <vt:lpstr>Problems Found</vt:lpstr>
      <vt:lpstr>Analysis and Recommendations</vt:lpstr>
      <vt:lpstr>Why? No centralized User Access</vt:lpstr>
      <vt:lpstr>ETHOS - we can centralize all access types</vt:lpstr>
      <vt:lpstr>Ethos Purpose</vt:lpstr>
      <vt:lpstr>Ethos Specifications</vt:lpstr>
      <vt:lpstr>Ethos Specifications Cont.</vt:lpstr>
      <vt:lpstr>Class Diagram</vt:lpstr>
      <vt:lpstr>State Diagram : Access Management</vt:lpstr>
      <vt:lpstr>Sequence Diagram: Physical Access </vt:lpstr>
      <vt:lpstr>Use Case: Add User  System and  Group</vt:lpstr>
      <vt:lpstr>Use Case: Generate Event Report</vt:lpstr>
      <vt:lpstr>Use Case: Assign Badge to Employee</vt:lpstr>
      <vt:lpstr>Thank you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ACME Systems Inc. Project ETHOS</dc:title>
  <dc:creator>Philip Dacosta</dc:creator>
  <cp:lastModifiedBy>Philip Dacosta</cp:lastModifiedBy>
  <cp:revision>2</cp:revision>
  <dcterms:modified xsi:type="dcterms:W3CDTF">2020-04-21T03:36:41Z</dcterms:modified>
</cp:coreProperties>
</file>